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2"/>
  </p:notesMasterIdLst>
  <p:sldIdLst>
    <p:sldId id="258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 snapToGrid="0">
      <p:cViewPr varScale="1">
        <p:scale>
          <a:sx n="83" d="100"/>
          <a:sy n="83" d="100"/>
        </p:scale>
        <p:origin x="60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189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30E49-FAA3-4103-A19B-88A53BA86019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9D66C-2377-4C1A-B265-BC914AD7E5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817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4810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337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3026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020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929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173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536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9547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509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502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169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/var/folders/1s/pqdpz0ts7c57mk136n2fbt5r0000gn/T/com.microsoft.Word/WebArchiveCopyPasteTempFiles/logomain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E9C27-8E88-4EB3-A617-0E6C04A38702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5F23C-2349-4F07-85CE-C491D1B1E4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ikdörtgen 3">
            <a:extLst>
              <a:ext uri="{FF2B5EF4-FFF2-40B4-BE49-F238E27FC236}">
                <a16:creationId xmlns:a16="http://schemas.microsoft.com/office/drawing/2014/main" id="{D239104A-9FE5-DF47-8BF3-027C1B59D68A}"/>
              </a:ext>
            </a:extLst>
          </p:cNvPr>
          <p:cNvSpPr/>
          <p:nvPr userDrawn="1"/>
        </p:nvSpPr>
        <p:spPr>
          <a:xfrm>
            <a:off x="838200" y="6118029"/>
            <a:ext cx="10515600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r-TR" altLang="tr-TR" sz="14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VI. INTERNATIONAL CONFERENCE ON COMPUTER SCIENCE AND ENGINEERING</a:t>
            </a:r>
            <a:r>
              <a:rPr lang="tr-TR" altLang="tr-TR" sz="1400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14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(UBMK 2021)</a:t>
            </a:r>
          </a:p>
          <a:p>
            <a:pPr algn="ctr"/>
            <a:r>
              <a:rPr lang="tr-TR" altLang="tr-TR" sz="14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tr-TR" sz="14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35. BİLGİSAYAR MÜHENDİSLİĞİ BÖLÜM BAŞKANLARI KURULU TOPLANTISI</a:t>
            </a:r>
          </a:p>
        </p:txBody>
      </p:sp>
      <p:pic>
        <p:nvPicPr>
          <p:cNvPr id="8" name="Resim 1">
            <a:extLst>
              <a:ext uri="{FF2B5EF4-FFF2-40B4-BE49-F238E27FC236}">
                <a16:creationId xmlns:a16="http://schemas.microsoft.com/office/drawing/2014/main" id="{F4B74CCD-8A14-AC40-8702-A9E8E312B9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8413"/>
            <a:ext cx="2490692" cy="753482"/>
          </a:xfrm>
          <a:prstGeom prst="rect">
            <a:avLst/>
          </a:prstGeom>
          <a:solidFill>
            <a:srgbClr val="00B0F0"/>
          </a:solidFill>
        </p:spPr>
      </p:pic>
      <p:pic>
        <p:nvPicPr>
          <p:cNvPr id="9" name="Image12">
            <a:extLst>
              <a:ext uri="{FF2B5EF4-FFF2-40B4-BE49-F238E27FC236}">
                <a16:creationId xmlns:a16="http://schemas.microsoft.com/office/drawing/2014/main" id="{A2E5998E-A85A-F247-8940-926AE5B662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2714" y="6118413"/>
            <a:ext cx="2009286" cy="753482"/>
          </a:xfrm>
          <a:prstGeom prst="rect">
            <a:avLst/>
          </a:prstGeom>
          <a:solidFill>
            <a:srgbClr val="FFC000"/>
          </a:solidFill>
        </p:spPr>
      </p:pic>
    </p:spTree>
    <p:extLst>
      <p:ext uri="{BB962C8B-B14F-4D97-AF65-F5344CB8AC3E}">
        <p14:creationId xmlns:p14="http://schemas.microsoft.com/office/powerpoint/2010/main" val="190419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bmkkonferansi@gmail.com" TargetMode="External"/><Relationship Id="rId7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file:////var/folders/1s/pqdpz0ts7c57mk136n2fbt5r0000gn/T/com.microsoft.Word/WebArchiveCopyPasteTempFiles/logomain.png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s/pqdpz0ts7c57mk136n2fbt5r0000gn/T/com.microsoft.Word/WebArchiveCopyPasteTempFiles/logomain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8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latin typeface="Arial" panose="020B0604020202020204" pitchFamily="34" charset="0"/>
                <a:cs typeface="Arial" panose="020B0604020202020204" pitchFamily="34" charset="0"/>
              </a:rPr>
              <a:t>Sunum Kılavuzu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58528"/>
            <a:ext cx="10515600" cy="4351338"/>
          </a:xfrm>
        </p:spPr>
        <p:txBody>
          <a:bodyPr>
            <a:normAutofit/>
          </a:bodyPr>
          <a:lstStyle/>
          <a:p>
            <a:r>
              <a:rPr lang="tr-TR" sz="2400"/>
              <a:t>Sayın Yazar(lar):</a:t>
            </a:r>
          </a:p>
          <a:p>
            <a:endParaRPr lang="tr-TR" sz="2400"/>
          </a:p>
          <a:p>
            <a:r>
              <a:rPr lang="tr-TR" sz="2400"/>
              <a:t>Bu dosya UBMK'23 Konferansının sunum şablonu olup, kapsamında aşağıda belirtilen konular yer almaktadır:</a:t>
            </a:r>
          </a:p>
          <a:p>
            <a:endParaRPr lang="tr-TR" sz="240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000"/>
              <a:t>Sunumda olması gereken bölümler.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2000"/>
              <a:t>Bölümlerin başlıkları yazarlar tarafından değiştirilebilir.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sz="2400"/>
          </a:p>
          <a:p>
            <a:r>
              <a:rPr lang="tr-TR" sz="2400"/>
              <a:t>Ayrıntı için e-posta adresi: </a:t>
            </a:r>
            <a:r>
              <a:rPr lang="tr-TR" sz="2400">
                <a:hlinkClick r:id="rId3"/>
              </a:rPr>
              <a:t>ubmkkonferansi@gmail.com</a:t>
            </a:r>
            <a:r>
              <a:rPr lang="tr-TR" sz="2400"/>
              <a:t>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E41042B-1CAB-EC6D-9DCD-3812F5AD65B5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4" name="Dikdörtgen 3">
              <a:extLst>
                <a:ext uri="{FF2B5EF4-FFF2-40B4-BE49-F238E27FC236}">
                  <a16:creationId xmlns:a16="http://schemas.microsoft.com/office/drawing/2014/main" id="{D239104A-9FE5-DF47-8BF3-027C1B59D68A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8. ULUSLARARASI BİLGİSAYAR BİLİMLERİ VE MÜHENDİSLİĞİ KONFERANSI (UBMK 2023)</a:t>
              </a:r>
            </a:p>
            <a:p>
              <a:pPr algn="ctr"/>
              <a:r>
                <a:rPr lang="tr-TR" altLang="tr-TR" sz="1400" b="1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5" name="Resim 1">
              <a:extLst>
                <a:ext uri="{FF2B5EF4-FFF2-40B4-BE49-F238E27FC236}">
                  <a16:creationId xmlns:a16="http://schemas.microsoft.com/office/drawing/2014/main" id="{F4B74CCD-8A14-AC40-8702-A9E8E312B97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r:link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6" name="Image12">
              <a:extLst>
                <a:ext uri="{FF2B5EF4-FFF2-40B4-BE49-F238E27FC236}">
                  <a16:creationId xmlns:a16="http://schemas.microsoft.com/office/drawing/2014/main" id="{A2E5998E-A85A-F247-8940-926AE5B662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8" name="Düz Bağlayıcı 7">
              <a:extLst>
                <a:ext uri="{FF2B5EF4-FFF2-40B4-BE49-F238E27FC236}">
                  <a16:creationId xmlns:a16="http://schemas.microsoft.com/office/drawing/2014/main" id="{0DD1D259-1421-3748-B020-D4D9789CA1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BC1C7FD-CF02-E836-9FD8-65720ED2E5B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9659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Ekler (Gerekli ise)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44537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/>
              <a:t>Ekler, sunumu anlamak için gerekli olmayan bilgileri içerir, ancak sunumun bütünlüğünü bozmadan bir noktayı daha fazla açıklığa kavuşturan bilgiler içerebilir. Ekler, bildirinin isteğe bağlı bir parçasıdır. Ek olarak eklenebilecek bazı örnekler:</a:t>
            </a:r>
          </a:p>
          <a:p>
            <a:pPr marL="628650" lvl="1" indent="-171450"/>
            <a:r>
              <a:rPr lang="tr-TR" dirty="0"/>
              <a:t>İşlenmemiş veri,</a:t>
            </a:r>
          </a:p>
          <a:p>
            <a:pPr marL="628650" lvl="1" indent="-171450"/>
            <a:r>
              <a:rPr lang="tr-TR" dirty="0"/>
              <a:t>Haritalar, tablolar ve çizelgeler,</a:t>
            </a:r>
          </a:p>
          <a:p>
            <a:pPr marL="628650" lvl="1" indent="-171450"/>
            <a:r>
              <a:rPr lang="tr-TR" dirty="0"/>
              <a:t>Veri analizi için formüllerin (ör. kuramlar, kanıtlar), tamamlayıcı istatistiksel analizlerin veya genişletilmiş matematiksel işlem akışlarının açıklanması.</a:t>
            </a:r>
          </a:p>
          <a:p>
            <a:pPr marL="628650" lvl="1" indent="-171450"/>
            <a:r>
              <a:rPr lang="tr-TR" dirty="0"/>
              <a:t>Belirli bir iş akışı için özel bilgisayar programları</a:t>
            </a:r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C693EC76-D91F-454F-A45F-7A3DB5775863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836A26C6-C380-939A-CC8D-96099DE1A21A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9" name="Dikdörtgen 3">
              <a:extLst>
                <a:ext uri="{FF2B5EF4-FFF2-40B4-BE49-F238E27FC236}">
                  <a16:creationId xmlns:a16="http://schemas.microsoft.com/office/drawing/2014/main" id="{8FACBC98-6D76-6A8D-2ABD-6BD2DB952A1B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8. ULUSLARARASI BİLGİSAYAR BİLİMLERİ VE MÜHENDİSLİĞİ KONFERANSI 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10" name="Resim 1">
              <a:extLst>
                <a:ext uri="{FF2B5EF4-FFF2-40B4-BE49-F238E27FC236}">
                  <a16:creationId xmlns:a16="http://schemas.microsoft.com/office/drawing/2014/main" id="{83B2964D-C535-98E5-28DB-D5EC15DB9F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1" name="Image12">
              <a:extLst>
                <a:ext uri="{FF2B5EF4-FFF2-40B4-BE49-F238E27FC236}">
                  <a16:creationId xmlns:a16="http://schemas.microsoft.com/office/drawing/2014/main" id="{64E8F583-34B1-B86B-545B-443A10315C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2" name="Düz Bağlayıcı 7">
              <a:extLst>
                <a:ext uri="{FF2B5EF4-FFF2-40B4-BE49-F238E27FC236}">
                  <a16:creationId xmlns:a16="http://schemas.microsoft.com/office/drawing/2014/main" id="{B71BD531-3CC2-DC36-F59B-ACE19B5F29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7BC1D31-0F57-35C2-6412-3B2F5548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958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UBMK’23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Araştırma Başlığı</a:t>
            </a:r>
            <a:endParaRPr lang="es-CO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Yazar(lar)ı </a:t>
            </a:r>
            <a:endParaRPr lang="es-CO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Kurum(lar)ı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Üniversite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Firma / Bölüm / Ülke</a:t>
            </a:r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26B9EBFC-8639-1D47-B361-7E3DB900F1A0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85C32145-381F-A2E8-C395-C2744B5E5522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5" name="Dikdörtgen 3">
              <a:extLst>
                <a:ext uri="{FF2B5EF4-FFF2-40B4-BE49-F238E27FC236}">
                  <a16:creationId xmlns:a16="http://schemas.microsoft.com/office/drawing/2014/main" id="{BA082897-5497-54B6-9921-27CC0AC841F8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8. ULUSLARARASI BİLGİSAYAR BİLİMLERİ VE MÜHENDİSLİĞİ KONFERANSI 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6" name="Resim 1">
              <a:extLst>
                <a:ext uri="{FF2B5EF4-FFF2-40B4-BE49-F238E27FC236}">
                  <a16:creationId xmlns:a16="http://schemas.microsoft.com/office/drawing/2014/main" id="{BF738D26-1B9F-87A5-D709-2ED1C84A2E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4" name="Image12">
              <a:extLst>
                <a:ext uri="{FF2B5EF4-FFF2-40B4-BE49-F238E27FC236}">
                  <a16:creationId xmlns:a16="http://schemas.microsoft.com/office/drawing/2014/main" id="{ED71ED72-EE35-05C3-D0BF-86FEF0C036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5" name="Düz Bağlayıcı 7">
              <a:extLst>
                <a:ext uri="{FF2B5EF4-FFF2-40B4-BE49-F238E27FC236}">
                  <a16:creationId xmlns:a16="http://schemas.microsoft.com/office/drawing/2014/main" id="{F452C2AD-DDA2-5783-900F-F0120F6982C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E36E3EC-842D-B44C-F9F3-7711A74174E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2503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Giriş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Araştırma sorunu belirtilmeli ve söz konusu çalışmaya yönlendiren gerekçeler açıklanmalıdır. Giriş bölümünde çalışmada neyin çalışıldığı ve amacının ne olduğu belirtilmelidir. </a:t>
            </a:r>
          </a:p>
          <a:p>
            <a:r>
              <a:rPr lang="tr-TR" b="0" i="0" dirty="0">
                <a:solidFill>
                  <a:srgbClr val="111111"/>
                </a:solidFill>
                <a:effectLst/>
                <a:latin typeface="-apple-system"/>
              </a:rPr>
              <a:t>Bazen, yöntemsel ve uygulama açıklarının belirlenmesi, kaynak  taramaları bu bölüme eklenebilir. </a:t>
            </a:r>
            <a:endParaRPr lang="en-US" b="0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6D3234D1-E3A8-B343-A1A2-559E8CA7DB2C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FF42D8DE-9106-C3F2-6FDC-CD80C080CDCA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9" name="Dikdörtgen 3">
              <a:extLst>
                <a:ext uri="{FF2B5EF4-FFF2-40B4-BE49-F238E27FC236}">
                  <a16:creationId xmlns:a16="http://schemas.microsoft.com/office/drawing/2014/main" id="{104792DC-46BC-65EA-9AC4-964F415E3341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8. ULUSLARARASI BİLGİSAYAR BİLİMLERİ VE MÜHENDİSLİĞİ KONFERANSI 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10" name="Resim 1">
              <a:extLst>
                <a:ext uri="{FF2B5EF4-FFF2-40B4-BE49-F238E27FC236}">
                  <a16:creationId xmlns:a16="http://schemas.microsoft.com/office/drawing/2014/main" id="{33956074-B3D9-65DC-6CA9-80728E3FD8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1" name="Image12">
              <a:extLst>
                <a:ext uri="{FF2B5EF4-FFF2-40B4-BE49-F238E27FC236}">
                  <a16:creationId xmlns:a16="http://schemas.microsoft.com/office/drawing/2014/main" id="{BBA1E080-2724-B2B8-6C13-B83E0A0461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2" name="Düz Bağlayıcı 7">
              <a:extLst>
                <a:ext uri="{FF2B5EF4-FFF2-40B4-BE49-F238E27FC236}">
                  <a16:creationId xmlns:a16="http://schemas.microsoft.com/office/drawing/2014/main" id="{AF4B4557-FC15-3A08-6B29-F1DEF06B91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5487F25-F233-7D02-A1D0-20AD2DDF1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051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Çalışmada önerilen yaklaşımın, yöntemsel tanımlaması yapılır. Yöntem olarak izlenen işlem akışı, başka bir araştırmacının yapabileceği ve aynı sonuçları (veya eşdeğer bulguları) elde edebileceği şekilde açıklanması beklenmektedir. </a:t>
            </a:r>
            <a:r>
              <a:rPr lang="tr-TR" b="1" dirty="0"/>
              <a:t>Yöntem bölümünde; sorunun nasıl anlaşıldığı, nasıl karakterize edildiği, nasıl analiz edildiği veya nasıl çözüldüğü açıklanmalıdır.</a:t>
            </a:r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89E5BF4B-5124-8241-A0C2-12A583EB508F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7800997A-AED4-3A12-B840-E14E86B6FC12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9" name="Dikdörtgen 3">
              <a:extLst>
                <a:ext uri="{FF2B5EF4-FFF2-40B4-BE49-F238E27FC236}">
                  <a16:creationId xmlns:a16="http://schemas.microsoft.com/office/drawing/2014/main" id="{E7CDC090-4F92-A6F1-6006-8CF6DA206827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8. ULUSLARARASI BİLGİSAYAR BİLİMLERİ VE MÜHENDİSLİĞİ KONFERANSI 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10" name="Resim 1">
              <a:extLst>
                <a:ext uri="{FF2B5EF4-FFF2-40B4-BE49-F238E27FC236}">
                  <a16:creationId xmlns:a16="http://schemas.microsoft.com/office/drawing/2014/main" id="{EA83B614-A4AC-03D1-041C-7B754B65EC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1" name="Image12">
              <a:extLst>
                <a:ext uri="{FF2B5EF4-FFF2-40B4-BE49-F238E27FC236}">
                  <a16:creationId xmlns:a16="http://schemas.microsoft.com/office/drawing/2014/main" id="{C45CF6D9-09BE-676A-25DD-1316DE027E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2" name="Düz Bağlayıcı 7">
              <a:extLst>
                <a:ext uri="{FF2B5EF4-FFF2-40B4-BE49-F238E27FC236}">
                  <a16:creationId xmlns:a16="http://schemas.microsoft.com/office/drawing/2014/main" id="{888212AF-51BD-BB5D-F0F5-44B98D6AEB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AAF0F85-F866-BD97-2376-668D6955C1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8150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latin typeface="Arial" panose="020B0604020202020204" pitchFamily="34" charset="0"/>
                <a:cs typeface="Arial" panose="020B0604020202020204" pitchFamily="34" charset="0"/>
              </a:rPr>
              <a:t>Modeller, Formüller ve Teknikler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Uygulanan modeller, formüller ve tekniklerin ayrıntıları (yalnızca uygulanabilirse) bu bölümde yer almalıdır. </a:t>
            </a:r>
          </a:p>
          <a:p>
            <a:pPr marL="0" indent="0">
              <a:buNone/>
            </a:pPr>
            <a:endParaRPr lang="tr-TR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20926030-939A-9D49-8E5D-1F51EC0D3466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86176B7F-47B0-93E4-29A7-24F3CF87C2F2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9" name="Dikdörtgen 3">
              <a:extLst>
                <a:ext uri="{FF2B5EF4-FFF2-40B4-BE49-F238E27FC236}">
                  <a16:creationId xmlns:a16="http://schemas.microsoft.com/office/drawing/2014/main" id="{A1D2ECEF-FAB1-959D-B376-7207B15FA591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8. ULUSLARARASI BİLGİSAYAR BİLİMLERİ VE MÜHENDİSLİĞİ KONFERANSI (UBMK 2023)</a:t>
              </a:r>
            </a:p>
            <a:p>
              <a:pPr algn="ctr"/>
              <a:r>
                <a:rPr lang="tr-TR" altLang="tr-TR" sz="1400" b="1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10" name="Resim 1">
              <a:extLst>
                <a:ext uri="{FF2B5EF4-FFF2-40B4-BE49-F238E27FC236}">
                  <a16:creationId xmlns:a16="http://schemas.microsoft.com/office/drawing/2014/main" id="{425ED15A-7253-8DDA-AB83-282C045B0C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1" name="Image12">
              <a:extLst>
                <a:ext uri="{FF2B5EF4-FFF2-40B4-BE49-F238E27FC236}">
                  <a16:creationId xmlns:a16="http://schemas.microsoft.com/office/drawing/2014/main" id="{A4E55DA6-613B-623F-A108-5E442ECBE6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2" name="Düz Bağlayıcı 7">
              <a:extLst>
                <a:ext uri="{FF2B5EF4-FFF2-40B4-BE49-F238E27FC236}">
                  <a16:creationId xmlns:a16="http://schemas.microsoft.com/office/drawing/2014/main" id="{3F062E38-8621-1985-0C3A-B166133AAA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23E1862-9C1C-8ABD-ED13-4CB23C0CDF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357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>
                <a:latin typeface="Arial" panose="020B0604020202020204" pitchFamily="34" charset="0"/>
                <a:cs typeface="Arial" panose="020B0604020202020204" pitchFamily="34" charset="0"/>
              </a:rPr>
              <a:t>Deneysel Düzenek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Önerilen yöntemleri sınamak için kullanılan deneysel düzeneğin veya veri kümesinin açıklaması bu bölümde yer alır. </a:t>
            </a:r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7CB57406-60F1-794D-81B2-CA256DAABC1A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613B344-7531-0A7A-E0F1-EF55D6C9D857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9" name="Dikdörtgen 3">
              <a:extLst>
                <a:ext uri="{FF2B5EF4-FFF2-40B4-BE49-F238E27FC236}">
                  <a16:creationId xmlns:a16="http://schemas.microsoft.com/office/drawing/2014/main" id="{E6E35EB3-B82A-EECB-EDBE-63CB781FE6B5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8. ULUSLARARASI BİLGİSAYAR BİLİMLERİ VE MÜHENDİSLİĞİ KONFERANSI (UBMK 2023)</a:t>
              </a:r>
            </a:p>
            <a:p>
              <a:pPr algn="ctr"/>
              <a:r>
                <a:rPr lang="tr-TR" altLang="tr-TR" sz="1400" b="1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10" name="Resim 1">
              <a:extLst>
                <a:ext uri="{FF2B5EF4-FFF2-40B4-BE49-F238E27FC236}">
                  <a16:creationId xmlns:a16="http://schemas.microsoft.com/office/drawing/2014/main" id="{B037B764-75A5-D58E-AB25-BB567E2DAB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1" name="Image12">
              <a:extLst>
                <a:ext uri="{FF2B5EF4-FFF2-40B4-BE49-F238E27FC236}">
                  <a16:creationId xmlns:a16="http://schemas.microsoft.com/office/drawing/2014/main" id="{3AD17870-C848-3317-B80D-85A29E9986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2" name="Düz Bağlayıcı 7">
              <a:extLst>
                <a:ext uri="{FF2B5EF4-FFF2-40B4-BE49-F238E27FC236}">
                  <a16:creationId xmlns:a16="http://schemas.microsoft.com/office/drawing/2014/main" id="{24FDECDE-8F8A-9271-DCF9-868C22645A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66EAA5D-FD0B-AD05-6281-E25E22225E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4418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Bulgular ve Tartışma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111111"/>
                </a:solidFill>
                <a:effectLst/>
                <a:latin typeface="-apple-system"/>
              </a:rPr>
              <a:t>Sonuçlar bölümünde; araştırmadan elde edilen sonuçlar, öneriler veya ana bulgular yer almalıdır. Tartışma bölümünde ise bu sonuçların bilimsel toplum ve uygulayıcılar için ne anlama geldiğini açıklamalıdır.</a:t>
            </a:r>
            <a:endParaRPr lang="tr-TR" b="1" dirty="0"/>
          </a:p>
          <a:p>
            <a:r>
              <a:rPr lang="tr-TR" b="0" dirty="0"/>
              <a:t>Devam eden bir araştırma sunuluyor ise hipotezler ve beklenen sonuçların ayrıntıları bu bölümde </a:t>
            </a:r>
            <a:r>
              <a:rPr lang="tr-TR" b="0" dirty="0" err="1"/>
              <a:t>tartışılmaldır</a:t>
            </a:r>
            <a:r>
              <a:rPr lang="tr-TR" b="0" dirty="0"/>
              <a:t>. </a:t>
            </a:r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7F4CA61F-6372-374F-B519-BAACC7EA84D2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0B9D50CB-292C-425C-8385-02FF870DF5AB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9" name="Dikdörtgen 3">
              <a:extLst>
                <a:ext uri="{FF2B5EF4-FFF2-40B4-BE49-F238E27FC236}">
                  <a16:creationId xmlns:a16="http://schemas.microsoft.com/office/drawing/2014/main" id="{0912EF2A-60E2-9EDE-1C82-945F1C2DB7F7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8. ULUSLARARASI BİLGİSAYAR BİLİMLERİ VE MÜHENDİSLİĞİ KONFERANSI 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10" name="Resim 1">
              <a:extLst>
                <a:ext uri="{FF2B5EF4-FFF2-40B4-BE49-F238E27FC236}">
                  <a16:creationId xmlns:a16="http://schemas.microsoft.com/office/drawing/2014/main" id="{E6F38727-7029-F471-E720-6866F0BAB6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1" name="Image12">
              <a:extLst>
                <a:ext uri="{FF2B5EF4-FFF2-40B4-BE49-F238E27FC236}">
                  <a16:creationId xmlns:a16="http://schemas.microsoft.com/office/drawing/2014/main" id="{1092DCBB-1648-499B-1A26-865FB60BB6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2" name="Düz Bağlayıcı 7">
              <a:extLst>
                <a:ext uri="{FF2B5EF4-FFF2-40B4-BE49-F238E27FC236}">
                  <a16:creationId xmlns:a16="http://schemas.microsoft.com/office/drawing/2014/main" id="{911EC49B-B1BC-D7EA-ABC5-363992EFE93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5B87C647-B32C-57B1-3510-5F400927B2F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34871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Sonuçlar </a:t>
            </a:r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Gelecek Araştırmalar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832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Tüm araştırma özetlenmeli ve </a:t>
            </a:r>
            <a:r>
              <a:rPr lang="tr-TR" dirty="0" err="1"/>
              <a:t>değerlendirilmeldir</a:t>
            </a:r>
            <a:r>
              <a:rPr lang="tr-TR" dirty="0"/>
              <a:t>. Ana hedefe ulaşıldı mı? Araştırmanın ana bulguları nelerdir? </a:t>
            </a:r>
          </a:p>
          <a:p>
            <a:r>
              <a:rPr lang="tr-TR" b="0" i="0" dirty="0">
                <a:solidFill>
                  <a:srgbClr val="111111"/>
                </a:solidFill>
                <a:effectLst/>
                <a:latin typeface="-apple-system"/>
              </a:rPr>
              <a:t>Deneysel düzenekte (veya tasarımda) değişiklikler ve / veya daha fazla çalışma için olasılıkların önerilmesi beklenir.</a:t>
            </a:r>
            <a:endParaRPr lang="tr-TR" dirty="0"/>
          </a:p>
          <a:p>
            <a:r>
              <a:rPr lang="tr-TR" dirty="0"/>
              <a:t>Sonuçların, hipotezi destekleyip desteklemediği belirtilir. Hipotezler doğrulandı mı? : Kabul edildi mi? / Reddedildi mi?, Neden?</a:t>
            </a:r>
          </a:p>
          <a:p>
            <a:r>
              <a:rPr lang="tr-TR" b="0" i="0" dirty="0">
                <a:solidFill>
                  <a:srgbClr val="111111"/>
                </a:solidFill>
                <a:effectLst/>
                <a:latin typeface="-apple-system"/>
              </a:rPr>
              <a:t>Çalışmadaki önerinin gelecekteki araştırma alanlarına yansımaları belirtilir. </a:t>
            </a:r>
            <a:endParaRPr lang="tr-TR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tr-TR" dirty="0"/>
              <a:t>Devam eden bir araştırma sunuluyor ise sonraki adımların ayrıntıları bu bölümde tartışılır. </a:t>
            </a:r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46659C3A-12F6-C540-A437-5A3FFDAE2B4D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8BBB934F-DEE1-9875-81B4-98CDF8DF2A19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9" name="Dikdörtgen 3">
              <a:extLst>
                <a:ext uri="{FF2B5EF4-FFF2-40B4-BE49-F238E27FC236}">
                  <a16:creationId xmlns:a16="http://schemas.microsoft.com/office/drawing/2014/main" id="{6E8FB55A-F13F-A453-8E70-A9ED2A7D7F0F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8. ULUSLARARASI BİLGİSAYAR BİLİMLERİ VE MÜHENDİSLİĞİ KONFERANSI 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10" name="Resim 1">
              <a:extLst>
                <a:ext uri="{FF2B5EF4-FFF2-40B4-BE49-F238E27FC236}">
                  <a16:creationId xmlns:a16="http://schemas.microsoft.com/office/drawing/2014/main" id="{4257C44E-F5B4-911F-9E53-82D980ACAF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1" name="Image12">
              <a:extLst>
                <a:ext uri="{FF2B5EF4-FFF2-40B4-BE49-F238E27FC236}">
                  <a16:creationId xmlns:a16="http://schemas.microsoft.com/office/drawing/2014/main" id="{523E47CE-A994-9D22-6FB7-8609CB2FB0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2" name="Düz Bağlayıcı 7">
              <a:extLst>
                <a:ext uri="{FF2B5EF4-FFF2-40B4-BE49-F238E27FC236}">
                  <a16:creationId xmlns:a16="http://schemas.microsoft.com/office/drawing/2014/main" id="{68706E9E-596D-FCB9-E040-9EF35FD987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1CCB358-BE40-74AB-E6E1-84794333AB9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10636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60349"/>
            <a:ext cx="10515600" cy="4351338"/>
          </a:xfrm>
        </p:spPr>
        <p:txBody>
          <a:bodyPr/>
          <a:lstStyle/>
          <a:p>
            <a:r>
              <a:rPr lang="tr-TR" dirty="0"/>
              <a:t>Bildiride atıfta bulunulan yazarların ve eserlerin yıllarına göre alfabetik listesi bu bölümde yer alır. APA formatında kaynaklar listelenmelidir.</a:t>
            </a:r>
          </a:p>
          <a:p>
            <a:r>
              <a:rPr lang="tr-TR" dirty="0"/>
              <a:t>Kaynaklar alıntı yapılan sayfaların altında verilebilir.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84F41AD6-DEC5-9B4D-B3B6-7010372DB41E}"/>
              </a:ext>
            </a:extLst>
          </p:cNvPr>
          <p:cNvCxnSpPr>
            <a:cxnSpLocks/>
          </p:cNvCxnSpPr>
          <p:nvPr/>
        </p:nvCxnSpPr>
        <p:spPr>
          <a:xfrm flipV="1">
            <a:off x="0" y="6076279"/>
            <a:ext cx="12192000" cy="13447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6A0C4301-F303-E58D-537D-2DBB86A75D31}"/>
              </a:ext>
            </a:extLst>
          </p:cNvPr>
          <p:cNvGrpSpPr/>
          <p:nvPr/>
        </p:nvGrpSpPr>
        <p:grpSpPr>
          <a:xfrm>
            <a:off x="0" y="6076279"/>
            <a:ext cx="12192001" cy="795616"/>
            <a:chOff x="0" y="6076279"/>
            <a:chExt cx="12192001" cy="795616"/>
          </a:xfrm>
        </p:grpSpPr>
        <p:sp>
          <p:nvSpPr>
            <p:cNvPr id="9" name="Dikdörtgen 3">
              <a:extLst>
                <a:ext uri="{FF2B5EF4-FFF2-40B4-BE49-F238E27FC236}">
                  <a16:creationId xmlns:a16="http://schemas.microsoft.com/office/drawing/2014/main" id="{018E9011-2BF0-8210-0A49-5D615FA5F70A}"/>
                </a:ext>
              </a:extLst>
            </p:cNvPr>
            <p:cNvSpPr/>
            <p:nvPr/>
          </p:nvSpPr>
          <p:spPr>
            <a:xfrm>
              <a:off x="1" y="6118029"/>
              <a:ext cx="12192000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8. ULUSLARARASI BİLGİSAYAR BİLİMLERİ VE MÜHENDİSLİĞİ KONFERANSI (UBMK 2023)</a:t>
              </a:r>
            </a:p>
            <a:p>
              <a:pPr algn="ctr"/>
              <a:r>
                <a:rPr lang="tr-TR" altLang="tr-TR" sz="1400" b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tr-TR" sz="1400" b="1" dirty="0">
                  <a:solidFill>
                    <a:srgbClr val="0070C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37. BİLGİSAYAR MÜHENDİSLİĞİ BÖLÜM BAŞKANLARI KURULU TOPLANTISI</a:t>
              </a:r>
            </a:p>
          </p:txBody>
        </p:sp>
        <p:pic>
          <p:nvPicPr>
            <p:cNvPr id="10" name="Resim 1">
              <a:extLst>
                <a:ext uri="{FF2B5EF4-FFF2-40B4-BE49-F238E27FC236}">
                  <a16:creationId xmlns:a16="http://schemas.microsoft.com/office/drawing/2014/main" id="{0602213B-693C-9B5A-7E7F-89028E11E5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118413"/>
              <a:ext cx="2490692" cy="753482"/>
            </a:xfrm>
            <a:prstGeom prst="rect">
              <a:avLst/>
            </a:prstGeom>
            <a:solidFill>
              <a:srgbClr val="00B0F0"/>
            </a:solidFill>
          </p:spPr>
        </p:pic>
        <p:pic>
          <p:nvPicPr>
            <p:cNvPr id="11" name="Image12">
              <a:extLst>
                <a:ext uri="{FF2B5EF4-FFF2-40B4-BE49-F238E27FC236}">
                  <a16:creationId xmlns:a16="http://schemas.microsoft.com/office/drawing/2014/main" id="{89238620-6FE6-C8AD-2441-30D56B2A95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82714" y="6118413"/>
              <a:ext cx="2009286" cy="753482"/>
            </a:xfrm>
            <a:prstGeom prst="rect">
              <a:avLst/>
            </a:prstGeom>
            <a:solidFill>
              <a:srgbClr val="FFC000"/>
            </a:solidFill>
          </p:spPr>
        </p:pic>
        <p:cxnSp>
          <p:nvCxnSpPr>
            <p:cNvPr id="12" name="Düz Bağlayıcı 7">
              <a:extLst>
                <a:ext uri="{FF2B5EF4-FFF2-40B4-BE49-F238E27FC236}">
                  <a16:creationId xmlns:a16="http://schemas.microsoft.com/office/drawing/2014/main" id="{7F3ADEB9-8E8B-FCCD-8D25-484A25EDD6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0" y="6076279"/>
              <a:ext cx="12192000" cy="13447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19D74A8-2915-26BC-4383-DA9E6B5C19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124123"/>
              <a:ext cx="2490692" cy="739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164815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803</TotalTime>
  <Words>639</Words>
  <Application>Microsoft Office PowerPoint</Application>
  <PresentationFormat>Geniş ekran</PresentationFormat>
  <Paragraphs>70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-apple-system</vt:lpstr>
      <vt:lpstr>Arial</vt:lpstr>
      <vt:lpstr>Calibri</vt:lpstr>
      <vt:lpstr>Calibri Light</vt:lpstr>
      <vt:lpstr>Wingdings</vt:lpstr>
      <vt:lpstr>Custom Design</vt:lpstr>
      <vt:lpstr>Sunum Kılavuzu</vt:lpstr>
      <vt:lpstr>UBMK’23</vt:lpstr>
      <vt:lpstr>Giriş</vt:lpstr>
      <vt:lpstr>Yöntem</vt:lpstr>
      <vt:lpstr>Modeller, Formüller ve Teknikler</vt:lpstr>
      <vt:lpstr>Deneysel Düzenek</vt:lpstr>
      <vt:lpstr>Bulgular ve Tartışma</vt:lpstr>
      <vt:lpstr>Sonuçlar and Gelecek Araştırmalar</vt:lpstr>
      <vt:lpstr>Kaynaklar</vt:lpstr>
      <vt:lpstr>Ekler (Gerekli ise)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subject/>
  <dc:creator>ŞEREF SAĞIROĞLU</dc:creator>
  <cp:keywords/>
  <dc:description/>
  <cp:lastModifiedBy>Eşref ADALI</cp:lastModifiedBy>
  <cp:revision>69</cp:revision>
  <dcterms:created xsi:type="dcterms:W3CDTF">2018-08-12T18:31:45Z</dcterms:created>
  <dcterms:modified xsi:type="dcterms:W3CDTF">2023-08-18T09:28:52Z</dcterms:modified>
  <cp:category/>
</cp:coreProperties>
</file>