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notesMasterIdLst>
    <p:notesMasterId r:id="rId12"/>
  </p:notesMasterIdLst>
  <p:sldIdLst>
    <p:sldId id="258" r:id="rId2"/>
    <p:sldId id="259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660"/>
  </p:normalViewPr>
  <p:slideViewPr>
    <p:cSldViewPr snapToGrid="0">
      <p:cViewPr varScale="1">
        <p:scale>
          <a:sx n="83" d="100"/>
          <a:sy n="83" d="100"/>
        </p:scale>
        <p:origin x="60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189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30E49-FAA3-4103-A19B-88A53BA86019}" type="datetimeFigureOut">
              <a:rPr lang="tr-TR" smtClean="0"/>
              <a:t>18.08.2023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99D66C-2377-4C1A-B265-BC914AD7E5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8817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48103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63375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23026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30201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9297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31730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05361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95472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5096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502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1694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file:////var/folders/1s/pqdpz0ts7c57mk136n2fbt5r0000gn/T/com.microsoft.Word/WebArchiveCopyPasteTempFiles/logomain.pn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E9C27-8E88-4EB3-A617-0E6C04A38702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5F23C-2349-4F07-85CE-C491D1B1E46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ikdörtgen 3">
            <a:extLst>
              <a:ext uri="{FF2B5EF4-FFF2-40B4-BE49-F238E27FC236}">
                <a16:creationId xmlns:a16="http://schemas.microsoft.com/office/drawing/2014/main" id="{D239104A-9FE5-DF47-8BF3-027C1B59D68A}"/>
              </a:ext>
            </a:extLst>
          </p:cNvPr>
          <p:cNvSpPr/>
          <p:nvPr userDrawn="1"/>
        </p:nvSpPr>
        <p:spPr>
          <a:xfrm>
            <a:off x="838200" y="6118029"/>
            <a:ext cx="10515600" cy="7386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altLang="tr-TR" sz="14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VI. INTERNATIONAL CONFERENCE ON COMPUTER SCIENCE AND ENGINEERING</a:t>
            </a:r>
            <a:r>
              <a:rPr lang="tr-TR" altLang="tr-TR" sz="14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14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(UBMK 2021)</a:t>
            </a:r>
          </a:p>
          <a:p>
            <a:pPr algn="ctr"/>
            <a:r>
              <a:rPr lang="tr-TR" altLang="tr-TR" sz="14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tr-TR" sz="1400" b="1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35. BİLGİSAYAR MÜHENDİSLİĞİ BÖLÜM BAŞKANLARI KURULU TOPLANTISI</a:t>
            </a:r>
          </a:p>
        </p:txBody>
      </p:sp>
      <p:pic>
        <p:nvPicPr>
          <p:cNvPr id="8" name="Resim 1">
            <a:extLst>
              <a:ext uri="{FF2B5EF4-FFF2-40B4-BE49-F238E27FC236}">
                <a16:creationId xmlns:a16="http://schemas.microsoft.com/office/drawing/2014/main" id="{F4B74CCD-8A14-AC40-8702-A9E8E312B9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r:link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8413"/>
            <a:ext cx="2490692" cy="753482"/>
          </a:xfrm>
          <a:prstGeom prst="rect">
            <a:avLst/>
          </a:prstGeom>
          <a:solidFill>
            <a:srgbClr val="00B0F0"/>
          </a:solidFill>
        </p:spPr>
      </p:pic>
      <p:pic>
        <p:nvPicPr>
          <p:cNvPr id="9" name="Image12">
            <a:extLst>
              <a:ext uri="{FF2B5EF4-FFF2-40B4-BE49-F238E27FC236}">
                <a16:creationId xmlns:a16="http://schemas.microsoft.com/office/drawing/2014/main" id="{A2E5998E-A85A-F247-8940-926AE5B6623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2714" y="6118413"/>
            <a:ext cx="2009286" cy="753482"/>
          </a:xfrm>
          <a:prstGeom prst="rect">
            <a:avLst/>
          </a:prstGeom>
          <a:solidFill>
            <a:srgbClr val="FFC000"/>
          </a:solidFill>
        </p:spPr>
      </p:pic>
    </p:spTree>
    <p:extLst>
      <p:ext uri="{BB962C8B-B14F-4D97-AF65-F5344CB8AC3E}">
        <p14:creationId xmlns:p14="http://schemas.microsoft.com/office/powerpoint/2010/main" val="1904196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image" Target="../media/image2.png"/><Relationship Id="rId4" Type="http://schemas.openxmlformats.org/officeDocument/2006/relationships/image" Target="file:////var/folders/1s/pqdpz0ts7c57mk136n2fbt5r0000gn/T/com.microsoft.Word/WebArchiveCopyPasteTempFiles/logomain.png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1s/pqdpz0ts7c57mk136n2fbt5r0000gn/T/com.microsoft.Word/WebArchiveCopyPasteTempFiles/logomain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1s/pqdpz0ts7c57mk136n2fbt5r0000gn/T/com.microsoft.Word/WebArchiveCopyPasteTempFiles/logomain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1s/pqdpz0ts7c57mk136n2fbt5r0000gn/T/com.microsoft.Word/WebArchiveCopyPasteTempFiles/logomain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1s/pqdpz0ts7c57mk136n2fbt5r0000gn/T/com.microsoft.Word/WebArchiveCopyPasteTempFiles/logomain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1s/pqdpz0ts7c57mk136n2fbt5r0000gn/T/com.microsoft.Word/WebArchiveCopyPasteTempFiles/logomain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1s/pqdpz0ts7c57mk136n2fbt5r0000gn/T/com.microsoft.Word/WebArchiveCopyPasteTempFiles/logomain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1s/pqdpz0ts7c57mk136n2fbt5r0000gn/T/com.microsoft.Word/WebArchiveCopyPasteTempFiles/logomain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1s/pqdpz0ts7c57mk136n2fbt5r0000gn/T/com.microsoft.Word/WebArchiveCopyPasteTempFiles/logomain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1s/pqdpz0ts7c57mk136n2fbt5r0000gn/T/com.microsoft.Word/WebArchiveCopyPasteTempFiles/logomain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8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Instructions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58528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Dear author(s)</a:t>
            </a:r>
            <a:r>
              <a:rPr lang="tr-TR" sz="2400" dirty="0"/>
              <a:t>: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This is </a:t>
            </a:r>
            <a:r>
              <a:rPr lang="tr-TR" sz="2400" dirty="0"/>
              <a:t>UBMK’23 </a:t>
            </a:r>
            <a:r>
              <a:rPr lang="en-US" sz="2400" dirty="0"/>
              <a:t>Conference presentation template. In this file you will find:</a:t>
            </a:r>
          </a:p>
          <a:p>
            <a:endParaRPr lang="en-US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Minimum sections for the presentation you will do about your research in the conference</a:t>
            </a:r>
            <a:r>
              <a:rPr lang="tr-TR" sz="2000" dirty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The title of the sections might be changed by the authors</a:t>
            </a:r>
            <a:endParaRPr lang="tr-TR" sz="2000" dirty="0"/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  <a:p>
            <a:r>
              <a:rPr lang="en-US" sz="2400" dirty="0"/>
              <a:t>Further details might be consulted via email to:</a:t>
            </a:r>
            <a:r>
              <a:rPr lang="tr-TR" sz="2400" dirty="0"/>
              <a:t> ubmkkonferansi@gmail.com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E41042B-1CAB-EC6D-9DCD-3812F5AD65B5}"/>
              </a:ext>
            </a:extLst>
          </p:cNvPr>
          <p:cNvGrpSpPr/>
          <p:nvPr/>
        </p:nvGrpSpPr>
        <p:grpSpPr>
          <a:xfrm>
            <a:off x="0" y="6076279"/>
            <a:ext cx="12192001" cy="795616"/>
            <a:chOff x="0" y="6076279"/>
            <a:chExt cx="12192001" cy="795616"/>
          </a:xfrm>
        </p:grpSpPr>
        <p:sp>
          <p:nvSpPr>
            <p:cNvPr id="4" name="Dikdörtgen 3">
              <a:extLst>
                <a:ext uri="{FF2B5EF4-FFF2-40B4-BE49-F238E27FC236}">
                  <a16:creationId xmlns:a16="http://schemas.microsoft.com/office/drawing/2014/main" id="{D239104A-9FE5-DF47-8BF3-027C1B59D68A}"/>
                </a:ext>
              </a:extLst>
            </p:cNvPr>
            <p:cNvSpPr/>
            <p:nvPr/>
          </p:nvSpPr>
          <p:spPr>
            <a:xfrm>
              <a:off x="1" y="6118029"/>
              <a:ext cx="12192000" cy="7386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VIII. INTERNATIONAL CONFERENCE ON COMPUTER SCIENCE AND ENGINEERING</a:t>
              </a:r>
              <a:r>
                <a:rPr lang="tr-TR" altLang="tr-TR" sz="1400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(UBMK 2023)</a:t>
              </a:r>
            </a:p>
            <a:p>
              <a:pPr algn="ctr"/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tr-TR" sz="1400" b="1" dirty="0">
                  <a:solidFill>
                    <a:srgbClr val="0070C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37. BİLGİSAYAR MÜHENDİSLİĞİ BÖLÜM BAŞKANLARI KURULU TOPLANTISI</a:t>
              </a:r>
            </a:p>
          </p:txBody>
        </p:sp>
        <p:pic>
          <p:nvPicPr>
            <p:cNvPr id="5" name="Resim 1">
              <a:extLst>
                <a:ext uri="{FF2B5EF4-FFF2-40B4-BE49-F238E27FC236}">
                  <a16:creationId xmlns:a16="http://schemas.microsoft.com/office/drawing/2014/main" id="{F4B74CCD-8A14-AC40-8702-A9E8E312B97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r:link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118413"/>
              <a:ext cx="2490692" cy="753482"/>
            </a:xfrm>
            <a:prstGeom prst="rect">
              <a:avLst/>
            </a:prstGeom>
            <a:solidFill>
              <a:srgbClr val="00B0F0"/>
            </a:solidFill>
          </p:spPr>
        </p:pic>
        <p:pic>
          <p:nvPicPr>
            <p:cNvPr id="6" name="Image12">
              <a:extLst>
                <a:ext uri="{FF2B5EF4-FFF2-40B4-BE49-F238E27FC236}">
                  <a16:creationId xmlns:a16="http://schemas.microsoft.com/office/drawing/2014/main" id="{A2E5998E-A85A-F247-8940-926AE5B6623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82714" y="6118413"/>
              <a:ext cx="2009286" cy="753482"/>
            </a:xfrm>
            <a:prstGeom prst="rect">
              <a:avLst/>
            </a:prstGeom>
            <a:solidFill>
              <a:srgbClr val="FFC000"/>
            </a:solidFill>
          </p:spPr>
        </p:pic>
        <p:cxnSp>
          <p:nvCxnSpPr>
            <p:cNvPr id="8" name="Düz Bağlayıcı 7">
              <a:extLst>
                <a:ext uri="{FF2B5EF4-FFF2-40B4-BE49-F238E27FC236}">
                  <a16:creationId xmlns:a16="http://schemas.microsoft.com/office/drawing/2014/main" id="{0DD1D259-1421-3748-B020-D4D9789CA1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0" y="6076279"/>
              <a:ext cx="12192000" cy="13447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0BC1C7FD-CF02-E836-9FD8-65720ED2E5B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124123"/>
              <a:ext cx="2490692" cy="7392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29659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err="1">
                <a:latin typeface="Arial" panose="020B0604020202020204" pitchFamily="34" charset="0"/>
                <a:cs typeface="Arial" panose="020B0604020202020204" pitchFamily="34" charset="0"/>
              </a:rPr>
              <a:t>Appendices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(If you need)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44537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Appendices contain information that is non-essential to understanding the presentation, but may present information that further clarifies a point without burdening the body of the presentation (they are also called backup slides). An appendix is an </a:t>
            </a:r>
            <a:r>
              <a:rPr lang="en-US" i="1" dirty="0"/>
              <a:t>optional</a:t>
            </a:r>
            <a:r>
              <a:rPr lang="en-US" dirty="0"/>
              <a:t> part of the paper. Some examples of what you might put in an appendix:</a:t>
            </a:r>
          </a:p>
          <a:p>
            <a:pPr marL="628650" lvl="1" indent="-171450"/>
            <a:r>
              <a:rPr lang="tr-TR" dirty="0"/>
              <a:t>R</a:t>
            </a:r>
            <a:r>
              <a:rPr lang="en-US" dirty="0"/>
              <a:t>aw data</a:t>
            </a:r>
            <a:r>
              <a:rPr lang="tr-TR" dirty="0"/>
              <a:t>,</a:t>
            </a:r>
            <a:endParaRPr lang="en-US" dirty="0"/>
          </a:p>
          <a:p>
            <a:pPr marL="628650" lvl="1" indent="-171450"/>
            <a:r>
              <a:rPr lang="en-US" dirty="0"/>
              <a:t>Maps, tables and charts</a:t>
            </a:r>
            <a:r>
              <a:rPr lang="tr-TR" dirty="0"/>
              <a:t>,</a:t>
            </a:r>
            <a:endParaRPr lang="en-US" dirty="0"/>
          </a:p>
          <a:p>
            <a:pPr marL="628650" lvl="1" indent="-171450"/>
            <a:r>
              <a:rPr lang="tr-TR" dirty="0"/>
              <a:t>E</a:t>
            </a:r>
            <a:r>
              <a:rPr lang="en-US" dirty="0" err="1"/>
              <a:t>xplanation</a:t>
            </a:r>
            <a:r>
              <a:rPr lang="en-US" dirty="0"/>
              <a:t> of formulas (e.g., theorems, proofs), supplementary statistical analysis or extended mathematical procedures for data analysis.</a:t>
            </a:r>
          </a:p>
          <a:p>
            <a:pPr marL="628650" lvl="1" indent="-171450"/>
            <a:r>
              <a:rPr lang="tr-TR" dirty="0"/>
              <a:t>S</a:t>
            </a:r>
            <a:r>
              <a:rPr lang="en-US" dirty="0" err="1"/>
              <a:t>pecialized</a:t>
            </a:r>
            <a:r>
              <a:rPr lang="en-US" dirty="0"/>
              <a:t> computer programs for a particular procedure</a:t>
            </a:r>
          </a:p>
        </p:txBody>
      </p:sp>
      <p:cxnSp>
        <p:nvCxnSpPr>
          <p:cNvPr id="7" name="Düz Bağlayıcı 6">
            <a:extLst>
              <a:ext uri="{FF2B5EF4-FFF2-40B4-BE49-F238E27FC236}">
                <a16:creationId xmlns:a16="http://schemas.microsoft.com/office/drawing/2014/main" id="{C693EC76-D91F-454F-A45F-7A3DB5775863}"/>
              </a:ext>
            </a:extLst>
          </p:cNvPr>
          <p:cNvCxnSpPr>
            <a:cxnSpLocks/>
          </p:cNvCxnSpPr>
          <p:nvPr/>
        </p:nvCxnSpPr>
        <p:spPr>
          <a:xfrm flipV="1">
            <a:off x="0" y="6076279"/>
            <a:ext cx="12192000" cy="13447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614EAE4E-9365-9052-7336-1EB86E617A14}"/>
              </a:ext>
            </a:extLst>
          </p:cNvPr>
          <p:cNvGrpSpPr/>
          <p:nvPr/>
        </p:nvGrpSpPr>
        <p:grpSpPr>
          <a:xfrm>
            <a:off x="0" y="6076279"/>
            <a:ext cx="12192001" cy="795616"/>
            <a:chOff x="0" y="6076279"/>
            <a:chExt cx="12192001" cy="795616"/>
          </a:xfrm>
        </p:grpSpPr>
        <p:sp>
          <p:nvSpPr>
            <p:cNvPr id="5" name="Dikdörtgen 3">
              <a:extLst>
                <a:ext uri="{FF2B5EF4-FFF2-40B4-BE49-F238E27FC236}">
                  <a16:creationId xmlns:a16="http://schemas.microsoft.com/office/drawing/2014/main" id="{B5B37A18-F9B9-D9B8-4B92-09689D8ECCA5}"/>
                </a:ext>
              </a:extLst>
            </p:cNvPr>
            <p:cNvSpPr/>
            <p:nvPr/>
          </p:nvSpPr>
          <p:spPr>
            <a:xfrm>
              <a:off x="1" y="6118029"/>
              <a:ext cx="12192000" cy="7386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VIII. INTERNATIONAL CONFERENCE ON COMPUTER SCIENCE AND ENGINEERING</a:t>
              </a:r>
              <a:r>
                <a:rPr lang="tr-TR" altLang="tr-TR" sz="1400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(UBMK 2023)</a:t>
              </a:r>
            </a:p>
            <a:p>
              <a:pPr algn="ctr"/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tr-TR" sz="1400" b="1" dirty="0">
                  <a:solidFill>
                    <a:srgbClr val="0070C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37. BİLGİSAYAR MÜHENDİSLİĞİ BÖLÜM BAŞKANLARI KURULU TOPLANTISI</a:t>
              </a:r>
            </a:p>
          </p:txBody>
        </p:sp>
        <p:pic>
          <p:nvPicPr>
            <p:cNvPr id="6" name="Resim 1">
              <a:extLst>
                <a:ext uri="{FF2B5EF4-FFF2-40B4-BE49-F238E27FC236}">
                  <a16:creationId xmlns:a16="http://schemas.microsoft.com/office/drawing/2014/main" id="{E07BDCBC-9F42-192C-593A-D47862FC729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118413"/>
              <a:ext cx="2490692" cy="753482"/>
            </a:xfrm>
            <a:prstGeom prst="rect">
              <a:avLst/>
            </a:prstGeom>
            <a:solidFill>
              <a:srgbClr val="00B0F0"/>
            </a:solidFill>
          </p:spPr>
        </p:pic>
        <p:pic>
          <p:nvPicPr>
            <p:cNvPr id="14" name="Image12">
              <a:extLst>
                <a:ext uri="{FF2B5EF4-FFF2-40B4-BE49-F238E27FC236}">
                  <a16:creationId xmlns:a16="http://schemas.microsoft.com/office/drawing/2014/main" id="{DBDFFD26-BDA4-1A32-5CD0-8BFAAA39622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82714" y="6118413"/>
              <a:ext cx="2009286" cy="753482"/>
            </a:xfrm>
            <a:prstGeom prst="rect">
              <a:avLst/>
            </a:prstGeom>
            <a:solidFill>
              <a:srgbClr val="FFC000"/>
            </a:solidFill>
          </p:spPr>
        </p:pic>
        <p:cxnSp>
          <p:nvCxnSpPr>
            <p:cNvPr id="15" name="Düz Bağlayıcı 7">
              <a:extLst>
                <a:ext uri="{FF2B5EF4-FFF2-40B4-BE49-F238E27FC236}">
                  <a16:creationId xmlns:a16="http://schemas.microsoft.com/office/drawing/2014/main" id="{006B95E6-E786-C653-0B25-743FEFDF45D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0" y="6076279"/>
              <a:ext cx="12192000" cy="13447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4168F126-21D7-E35A-D1BF-B52607868D0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124123"/>
              <a:ext cx="2490692" cy="7392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6958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UBMK’23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Research Title</a:t>
            </a:r>
          </a:p>
          <a:p>
            <a:r>
              <a:rPr lang="es-C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Authors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Affiliation: University/Industry, Department, Country</a:t>
            </a:r>
            <a:endParaRPr lang="es-CO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tr-TR" dirty="0"/>
          </a:p>
        </p:txBody>
      </p:sp>
      <p:cxnSp>
        <p:nvCxnSpPr>
          <p:cNvPr id="7" name="Düz Bağlayıcı 6">
            <a:extLst>
              <a:ext uri="{FF2B5EF4-FFF2-40B4-BE49-F238E27FC236}">
                <a16:creationId xmlns:a16="http://schemas.microsoft.com/office/drawing/2014/main" id="{26B9EBFC-8639-1D47-B361-7E3DB900F1A0}"/>
              </a:ext>
            </a:extLst>
          </p:cNvPr>
          <p:cNvCxnSpPr>
            <a:cxnSpLocks/>
          </p:cNvCxnSpPr>
          <p:nvPr/>
        </p:nvCxnSpPr>
        <p:spPr>
          <a:xfrm flipV="1">
            <a:off x="0" y="6076279"/>
            <a:ext cx="12192000" cy="13447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C2E7D1B5-F0C1-3BA3-8688-BA897C5E4666}"/>
              </a:ext>
            </a:extLst>
          </p:cNvPr>
          <p:cNvGrpSpPr/>
          <p:nvPr/>
        </p:nvGrpSpPr>
        <p:grpSpPr>
          <a:xfrm>
            <a:off x="0" y="6076279"/>
            <a:ext cx="12192001" cy="795616"/>
            <a:chOff x="0" y="6076279"/>
            <a:chExt cx="12192001" cy="795616"/>
          </a:xfrm>
        </p:grpSpPr>
        <p:sp>
          <p:nvSpPr>
            <p:cNvPr id="9" name="Dikdörtgen 3">
              <a:extLst>
                <a:ext uri="{FF2B5EF4-FFF2-40B4-BE49-F238E27FC236}">
                  <a16:creationId xmlns:a16="http://schemas.microsoft.com/office/drawing/2014/main" id="{BEED46B8-244B-E73D-63D7-4447C2914C31}"/>
                </a:ext>
              </a:extLst>
            </p:cNvPr>
            <p:cNvSpPr/>
            <p:nvPr/>
          </p:nvSpPr>
          <p:spPr>
            <a:xfrm>
              <a:off x="1" y="6118029"/>
              <a:ext cx="12192000" cy="7386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VIII. INTERNATIONAL CONFERENCE ON COMPUTER SCIENCE AND ENGINEERING</a:t>
              </a:r>
              <a:r>
                <a:rPr lang="tr-TR" altLang="tr-TR" sz="1400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(UBMK 2023)</a:t>
              </a:r>
            </a:p>
            <a:p>
              <a:pPr algn="ctr"/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tr-TR" sz="1400" b="1" dirty="0">
                  <a:solidFill>
                    <a:srgbClr val="0070C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37. BİLGİSAYAR MÜHENDİSLİĞİ BÖLÜM BAŞKANLARI KURULU TOPLANTISI</a:t>
              </a:r>
            </a:p>
          </p:txBody>
        </p:sp>
        <p:pic>
          <p:nvPicPr>
            <p:cNvPr id="10" name="Resim 1">
              <a:extLst>
                <a:ext uri="{FF2B5EF4-FFF2-40B4-BE49-F238E27FC236}">
                  <a16:creationId xmlns:a16="http://schemas.microsoft.com/office/drawing/2014/main" id="{F664AC56-A9EA-44E9-1296-71EC4CB71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118413"/>
              <a:ext cx="2490692" cy="753482"/>
            </a:xfrm>
            <a:prstGeom prst="rect">
              <a:avLst/>
            </a:prstGeom>
            <a:solidFill>
              <a:srgbClr val="00B0F0"/>
            </a:solidFill>
          </p:spPr>
        </p:pic>
        <p:pic>
          <p:nvPicPr>
            <p:cNvPr id="11" name="Image12">
              <a:extLst>
                <a:ext uri="{FF2B5EF4-FFF2-40B4-BE49-F238E27FC236}">
                  <a16:creationId xmlns:a16="http://schemas.microsoft.com/office/drawing/2014/main" id="{6AD3DD83-45C2-CF1B-8A24-FD0F34DBE40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82714" y="6118413"/>
              <a:ext cx="2009286" cy="753482"/>
            </a:xfrm>
            <a:prstGeom prst="rect">
              <a:avLst/>
            </a:prstGeom>
            <a:solidFill>
              <a:srgbClr val="FFC000"/>
            </a:solidFill>
          </p:spPr>
        </p:pic>
        <p:cxnSp>
          <p:nvCxnSpPr>
            <p:cNvPr id="12" name="Düz Bağlayıcı 7">
              <a:extLst>
                <a:ext uri="{FF2B5EF4-FFF2-40B4-BE49-F238E27FC236}">
                  <a16:creationId xmlns:a16="http://schemas.microsoft.com/office/drawing/2014/main" id="{028688D2-C2B2-5348-F330-A534743F11F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0" y="6076279"/>
              <a:ext cx="12192000" cy="13447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B91BF872-20BB-3779-5B2D-3B265D8318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124123"/>
              <a:ext cx="2490692" cy="7392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82503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Its purpose is to clearly state the research problem and give the reader a motivation, justification about the case. The introduction should answer the question </a:t>
            </a:r>
            <a:r>
              <a:rPr lang="en-US" b="1" dirty="0"/>
              <a:t>What was studied and state partially the goal?</a:t>
            </a:r>
          </a:p>
          <a:p>
            <a:r>
              <a:rPr lang="en-US" b="0" dirty="0"/>
              <a:t>Sometimes it is combined with the literature review to set the methodological and practical gaps found in the state-of-the-art</a:t>
            </a:r>
            <a:r>
              <a:rPr lang="en-US" b="0" baseline="0" dirty="0"/>
              <a:t> body.</a:t>
            </a:r>
            <a:endParaRPr lang="en-US" b="0" dirty="0"/>
          </a:p>
        </p:txBody>
      </p:sp>
      <p:cxnSp>
        <p:nvCxnSpPr>
          <p:cNvPr id="7" name="Düz Bağlayıcı 6">
            <a:extLst>
              <a:ext uri="{FF2B5EF4-FFF2-40B4-BE49-F238E27FC236}">
                <a16:creationId xmlns:a16="http://schemas.microsoft.com/office/drawing/2014/main" id="{6D3234D1-E3A8-B343-A1A2-559E8CA7DB2C}"/>
              </a:ext>
            </a:extLst>
          </p:cNvPr>
          <p:cNvCxnSpPr>
            <a:cxnSpLocks/>
          </p:cNvCxnSpPr>
          <p:nvPr/>
        </p:nvCxnSpPr>
        <p:spPr>
          <a:xfrm flipV="1">
            <a:off x="0" y="6076279"/>
            <a:ext cx="12192000" cy="13447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276EDE20-6FF1-C065-E5FB-3146D2F28368}"/>
              </a:ext>
            </a:extLst>
          </p:cNvPr>
          <p:cNvGrpSpPr/>
          <p:nvPr/>
        </p:nvGrpSpPr>
        <p:grpSpPr>
          <a:xfrm>
            <a:off x="0" y="6076279"/>
            <a:ext cx="12192001" cy="795616"/>
            <a:chOff x="0" y="6076279"/>
            <a:chExt cx="12192001" cy="795616"/>
          </a:xfrm>
        </p:grpSpPr>
        <p:sp>
          <p:nvSpPr>
            <p:cNvPr id="5" name="Dikdörtgen 3">
              <a:extLst>
                <a:ext uri="{FF2B5EF4-FFF2-40B4-BE49-F238E27FC236}">
                  <a16:creationId xmlns:a16="http://schemas.microsoft.com/office/drawing/2014/main" id="{CF7BB43C-45E8-FCF5-6BC4-8971EF4D3A84}"/>
                </a:ext>
              </a:extLst>
            </p:cNvPr>
            <p:cNvSpPr/>
            <p:nvPr/>
          </p:nvSpPr>
          <p:spPr>
            <a:xfrm>
              <a:off x="1" y="6118029"/>
              <a:ext cx="12192000" cy="7386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VIII. INTERNATIONAL CONFERENCE ON COMPUTER SCIENCE AND ENGINEERING</a:t>
              </a:r>
              <a:r>
                <a:rPr lang="tr-TR" altLang="tr-TR" sz="1400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(UBMK 2023)</a:t>
              </a:r>
            </a:p>
            <a:p>
              <a:pPr algn="ctr"/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tr-TR" sz="1400" b="1" dirty="0">
                  <a:solidFill>
                    <a:srgbClr val="0070C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37. BİLGİSAYAR MÜHENDİSLİĞİ BÖLÜM BAŞKANLARI KURULU TOPLANTISI</a:t>
              </a:r>
            </a:p>
          </p:txBody>
        </p:sp>
        <p:pic>
          <p:nvPicPr>
            <p:cNvPr id="6" name="Resim 1">
              <a:extLst>
                <a:ext uri="{FF2B5EF4-FFF2-40B4-BE49-F238E27FC236}">
                  <a16:creationId xmlns:a16="http://schemas.microsoft.com/office/drawing/2014/main" id="{688381D0-F16C-0351-C248-B427CF6CD5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118413"/>
              <a:ext cx="2490692" cy="753482"/>
            </a:xfrm>
            <a:prstGeom prst="rect">
              <a:avLst/>
            </a:prstGeom>
            <a:solidFill>
              <a:srgbClr val="00B0F0"/>
            </a:solidFill>
          </p:spPr>
        </p:pic>
        <p:pic>
          <p:nvPicPr>
            <p:cNvPr id="14" name="Image12">
              <a:extLst>
                <a:ext uri="{FF2B5EF4-FFF2-40B4-BE49-F238E27FC236}">
                  <a16:creationId xmlns:a16="http://schemas.microsoft.com/office/drawing/2014/main" id="{514AB70E-E329-DCD8-714B-B14D6F9EF68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82714" y="6118413"/>
              <a:ext cx="2009286" cy="753482"/>
            </a:xfrm>
            <a:prstGeom prst="rect">
              <a:avLst/>
            </a:prstGeom>
            <a:solidFill>
              <a:srgbClr val="FFC000"/>
            </a:solidFill>
          </p:spPr>
        </p:pic>
        <p:cxnSp>
          <p:nvCxnSpPr>
            <p:cNvPr id="15" name="Düz Bağlayıcı 7">
              <a:extLst>
                <a:ext uri="{FF2B5EF4-FFF2-40B4-BE49-F238E27FC236}">
                  <a16:creationId xmlns:a16="http://schemas.microsoft.com/office/drawing/2014/main" id="{014F3260-31AE-F398-6B87-FF948BDAE4E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0" y="6076279"/>
              <a:ext cx="12192000" cy="13447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A9F2E137-9E55-5E67-D794-5E0A442A385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124123"/>
              <a:ext cx="2490692" cy="7392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30512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Methodology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Its aims to describe the methodological</a:t>
            </a:r>
            <a:r>
              <a:rPr lang="en-US" baseline="0" dirty="0"/>
              <a:t> framework</a:t>
            </a:r>
            <a:r>
              <a:rPr lang="en-US" dirty="0"/>
              <a:t> used in the proposal. This should succinctly</a:t>
            </a:r>
            <a:r>
              <a:rPr lang="en-US" baseline="0" dirty="0"/>
              <a:t> explain the procedures followed perform </a:t>
            </a:r>
            <a:r>
              <a:rPr lang="en-US" dirty="0"/>
              <a:t>experiments such that they could be replicated by any competent colleague and get same results or equivalent findings. Methods answer the question </a:t>
            </a:r>
            <a:r>
              <a:rPr lang="en-US" b="1" dirty="0"/>
              <a:t>How was the problem understood,</a:t>
            </a:r>
            <a:r>
              <a:rPr lang="en-US" b="1" baseline="0" dirty="0"/>
              <a:t> characterized, analyzed or solved</a:t>
            </a:r>
            <a:r>
              <a:rPr lang="en-US" b="1" dirty="0"/>
              <a:t>?</a:t>
            </a:r>
          </a:p>
          <a:p>
            <a:pPr marL="0" indent="0">
              <a:buNone/>
            </a:pPr>
            <a:endParaRPr lang="tr-TR" dirty="0"/>
          </a:p>
        </p:txBody>
      </p:sp>
      <p:cxnSp>
        <p:nvCxnSpPr>
          <p:cNvPr id="7" name="Düz Bağlayıcı 6">
            <a:extLst>
              <a:ext uri="{FF2B5EF4-FFF2-40B4-BE49-F238E27FC236}">
                <a16:creationId xmlns:a16="http://schemas.microsoft.com/office/drawing/2014/main" id="{89E5BF4B-5124-8241-A0C2-12A583EB508F}"/>
              </a:ext>
            </a:extLst>
          </p:cNvPr>
          <p:cNvCxnSpPr>
            <a:cxnSpLocks/>
          </p:cNvCxnSpPr>
          <p:nvPr/>
        </p:nvCxnSpPr>
        <p:spPr>
          <a:xfrm flipV="1">
            <a:off x="0" y="6076279"/>
            <a:ext cx="12192000" cy="13447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41AA122B-AF85-DFEB-E733-6F03A360225F}"/>
              </a:ext>
            </a:extLst>
          </p:cNvPr>
          <p:cNvGrpSpPr/>
          <p:nvPr/>
        </p:nvGrpSpPr>
        <p:grpSpPr>
          <a:xfrm>
            <a:off x="0" y="6076279"/>
            <a:ext cx="12192001" cy="795616"/>
            <a:chOff x="0" y="6076279"/>
            <a:chExt cx="12192001" cy="795616"/>
          </a:xfrm>
        </p:grpSpPr>
        <p:sp>
          <p:nvSpPr>
            <p:cNvPr id="5" name="Dikdörtgen 3">
              <a:extLst>
                <a:ext uri="{FF2B5EF4-FFF2-40B4-BE49-F238E27FC236}">
                  <a16:creationId xmlns:a16="http://schemas.microsoft.com/office/drawing/2014/main" id="{ECA76862-0B3C-BE2C-283F-EF0CBD625B01}"/>
                </a:ext>
              </a:extLst>
            </p:cNvPr>
            <p:cNvSpPr/>
            <p:nvPr/>
          </p:nvSpPr>
          <p:spPr>
            <a:xfrm>
              <a:off x="1" y="6118029"/>
              <a:ext cx="12192000" cy="7386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VIII. INTERNATIONAL CONFERENCE ON COMPUTER SCIENCE AND ENGINEERING</a:t>
              </a:r>
              <a:r>
                <a:rPr lang="tr-TR" altLang="tr-TR" sz="1400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(UBMK 2023)</a:t>
              </a:r>
            </a:p>
            <a:p>
              <a:pPr algn="ctr"/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tr-TR" sz="1400" b="1" dirty="0">
                  <a:solidFill>
                    <a:srgbClr val="0070C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37. BİLGİSAYAR MÜHENDİSLİĞİ BÖLÜM BAŞKANLARI KURULU TOPLANTISI</a:t>
              </a:r>
            </a:p>
          </p:txBody>
        </p:sp>
        <p:pic>
          <p:nvPicPr>
            <p:cNvPr id="6" name="Resim 1">
              <a:extLst>
                <a:ext uri="{FF2B5EF4-FFF2-40B4-BE49-F238E27FC236}">
                  <a16:creationId xmlns:a16="http://schemas.microsoft.com/office/drawing/2014/main" id="{3F185F98-8AF3-2265-DF88-26EBF16B38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118413"/>
              <a:ext cx="2490692" cy="753482"/>
            </a:xfrm>
            <a:prstGeom prst="rect">
              <a:avLst/>
            </a:prstGeom>
            <a:solidFill>
              <a:srgbClr val="00B0F0"/>
            </a:solidFill>
          </p:spPr>
        </p:pic>
        <p:pic>
          <p:nvPicPr>
            <p:cNvPr id="14" name="Image12">
              <a:extLst>
                <a:ext uri="{FF2B5EF4-FFF2-40B4-BE49-F238E27FC236}">
                  <a16:creationId xmlns:a16="http://schemas.microsoft.com/office/drawing/2014/main" id="{9717AB81-2835-29E8-EF2A-B2574FC2BF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82714" y="6118413"/>
              <a:ext cx="2009286" cy="753482"/>
            </a:xfrm>
            <a:prstGeom prst="rect">
              <a:avLst/>
            </a:prstGeom>
            <a:solidFill>
              <a:srgbClr val="FFC000"/>
            </a:solidFill>
          </p:spPr>
        </p:pic>
        <p:cxnSp>
          <p:nvCxnSpPr>
            <p:cNvPr id="15" name="Düz Bağlayıcı 7">
              <a:extLst>
                <a:ext uri="{FF2B5EF4-FFF2-40B4-BE49-F238E27FC236}">
                  <a16:creationId xmlns:a16="http://schemas.microsoft.com/office/drawing/2014/main" id="{A0F15B19-5110-86D6-7E44-0387D9BB19C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0" y="6076279"/>
              <a:ext cx="12192000" cy="13447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F10CE3C3-225B-0D6A-A6D3-9883C4B0146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124123"/>
              <a:ext cx="2490692" cy="7392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18150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Models,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ormulations and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echniques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Details of models, formulations</a:t>
            </a:r>
            <a:r>
              <a:rPr lang="en-US" baseline="0" dirty="0"/>
              <a:t> and techniques applied into y</a:t>
            </a:r>
            <a:r>
              <a:rPr lang="en-US" dirty="0"/>
              <a:t>our research (only if applicable)</a:t>
            </a:r>
          </a:p>
          <a:p>
            <a:pPr marL="0" indent="0">
              <a:buNone/>
            </a:pPr>
            <a:endParaRPr lang="tr-TR" dirty="0"/>
          </a:p>
        </p:txBody>
      </p:sp>
      <p:cxnSp>
        <p:nvCxnSpPr>
          <p:cNvPr id="7" name="Düz Bağlayıcı 6">
            <a:extLst>
              <a:ext uri="{FF2B5EF4-FFF2-40B4-BE49-F238E27FC236}">
                <a16:creationId xmlns:a16="http://schemas.microsoft.com/office/drawing/2014/main" id="{20926030-939A-9D49-8E5D-1F51EC0D3466}"/>
              </a:ext>
            </a:extLst>
          </p:cNvPr>
          <p:cNvCxnSpPr>
            <a:cxnSpLocks/>
          </p:cNvCxnSpPr>
          <p:nvPr/>
        </p:nvCxnSpPr>
        <p:spPr>
          <a:xfrm flipV="1">
            <a:off x="0" y="6076279"/>
            <a:ext cx="12192000" cy="13447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89CB6267-57FB-E384-BD54-7EFC8BFD92B6}"/>
              </a:ext>
            </a:extLst>
          </p:cNvPr>
          <p:cNvGrpSpPr/>
          <p:nvPr/>
        </p:nvGrpSpPr>
        <p:grpSpPr>
          <a:xfrm>
            <a:off x="0" y="6076279"/>
            <a:ext cx="12192001" cy="795616"/>
            <a:chOff x="0" y="6076279"/>
            <a:chExt cx="12192001" cy="795616"/>
          </a:xfrm>
        </p:grpSpPr>
        <p:sp>
          <p:nvSpPr>
            <p:cNvPr id="5" name="Dikdörtgen 3">
              <a:extLst>
                <a:ext uri="{FF2B5EF4-FFF2-40B4-BE49-F238E27FC236}">
                  <a16:creationId xmlns:a16="http://schemas.microsoft.com/office/drawing/2014/main" id="{682A44BC-6120-517C-8B85-ECD3168117DF}"/>
                </a:ext>
              </a:extLst>
            </p:cNvPr>
            <p:cNvSpPr/>
            <p:nvPr/>
          </p:nvSpPr>
          <p:spPr>
            <a:xfrm>
              <a:off x="1" y="6118029"/>
              <a:ext cx="12192000" cy="7386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VIII. INTERNATIONAL CONFERENCE ON COMPUTER SCIENCE AND ENGINEERING</a:t>
              </a:r>
              <a:r>
                <a:rPr lang="tr-TR" altLang="tr-TR" sz="1400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(UBMK 2023)</a:t>
              </a:r>
            </a:p>
            <a:p>
              <a:pPr algn="ctr"/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tr-TR" sz="1400" b="1" dirty="0">
                  <a:solidFill>
                    <a:srgbClr val="0070C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37. BİLGİSAYAR MÜHENDİSLİĞİ BÖLÜM BAŞKANLARI KURULU TOPLANTISI</a:t>
              </a:r>
            </a:p>
          </p:txBody>
        </p:sp>
        <p:pic>
          <p:nvPicPr>
            <p:cNvPr id="6" name="Resim 1">
              <a:extLst>
                <a:ext uri="{FF2B5EF4-FFF2-40B4-BE49-F238E27FC236}">
                  <a16:creationId xmlns:a16="http://schemas.microsoft.com/office/drawing/2014/main" id="{48741645-6B1A-8353-E1AD-550C6E4B18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118413"/>
              <a:ext cx="2490692" cy="753482"/>
            </a:xfrm>
            <a:prstGeom prst="rect">
              <a:avLst/>
            </a:prstGeom>
            <a:solidFill>
              <a:srgbClr val="00B0F0"/>
            </a:solidFill>
          </p:spPr>
        </p:pic>
        <p:pic>
          <p:nvPicPr>
            <p:cNvPr id="14" name="Image12">
              <a:extLst>
                <a:ext uri="{FF2B5EF4-FFF2-40B4-BE49-F238E27FC236}">
                  <a16:creationId xmlns:a16="http://schemas.microsoft.com/office/drawing/2014/main" id="{DDC475A9-3CA2-4B94-2EEA-5C9CDBA51AC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82714" y="6118413"/>
              <a:ext cx="2009286" cy="753482"/>
            </a:xfrm>
            <a:prstGeom prst="rect">
              <a:avLst/>
            </a:prstGeom>
            <a:solidFill>
              <a:srgbClr val="FFC000"/>
            </a:solidFill>
          </p:spPr>
        </p:pic>
        <p:cxnSp>
          <p:nvCxnSpPr>
            <p:cNvPr id="15" name="Düz Bağlayıcı 7">
              <a:extLst>
                <a:ext uri="{FF2B5EF4-FFF2-40B4-BE49-F238E27FC236}">
                  <a16:creationId xmlns:a16="http://schemas.microsoft.com/office/drawing/2014/main" id="{95F69053-6483-F847-2AAB-E1CE04D71AC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0" y="6076279"/>
              <a:ext cx="12192000" cy="13447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35C599F6-2A5C-693C-2724-13CC9A10D5F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124123"/>
              <a:ext cx="2490692" cy="7392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4357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Experimental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etting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Provide a description of the experimental setting or set of data used to test the proposed methodology or methods</a:t>
            </a:r>
            <a:endParaRPr lang="en-US" dirty="0"/>
          </a:p>
          <a:p>
            <a:pPr marL="0" indent="0">
              <a:buNone/>
            </a:pPr>
            <a:endParaRPr lang="tr-TR" dirty="0"/>
          </a:p>
        </p:txBody>
      </p:sp>
      <p:cxnSp>
        <p:nvCxnSpPr>
          <p:cNvPr id="7" name="Düz Bağlayıcı 6">
            <a:extLst>
              <a:ext uri="{FF2B5EF4-FFF2-40B4-BE49-F238E27FC236}">
                <a16:creationId xmlns:a16="http://schemas.microsoft.com/office/drawing/2014/main" id="{7CB57406-60F1-794D-81B2-CA256DAABC1A}"/>
              </a:ext>
            </a:extLst>
          </p:cNvPr>
          <p:cNvCxnSpPr>
            <a:cxnSpLocks/>
          </p:cNvCxnSpPr>
          <p:nvPr/>
        </p:nvCxnSpPr>
        <p:spPr>
          <a:xfrm flipV="1">
            <a:off x="0" y="6076279"/>
            <a:ext cx="12192000" cy="13447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94AE5202-B70A-0E07-50FA-63ECB65E18D3}"/>
              </a:ext>
            </a:extLst>
          </p:cNvPr>
          <p:cNvGrpSpPr/>
          <p:nvPr/>
        </p:nvGrpSpPr>
        <p:grpSpPr>
          <a:xfrm>
            <a:off x="0" y="6076279"/>
            <a:ext cx="12192001" cy="795616"/>
            <a:chOff x="0" y="6076279"/>
            <a:chExt cx="12192001" cy="795616"/>
          </a:xfrm>
        </p:grpSpPr>
        <p:sp>
          <p:nvSpPr>
            <p:cNvPr id="5" name="Dikdörtgen 3">
              <a:extLst>
                <a:ext uri="{FF2B5EF4-FFF2-40B4-BE49-F238E27FC236}">
                  <a16:creationId xmlns:a16="http://schemas.microsoft.com/office/drawing/2014/main" id="{3FDF83FC-274B-0254-220E-3DC4804C6184}"/>
                </a:ext>
              </a:extLst>
            </p:cNvPr>
            <p:cNvSpPr/>
            <p:nvPr/>
          </p:nvSpPr>
          <p:spPr>
            <a:xfrm>
              <a:off x="1" y="6118029"/>
              <a:ext cx="12192000" cy="7386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VIII. INTERNATIONAL CONFERENCE ON COMPUTER SCIENCE AND ENGINEERING</a:t>
              </a:r>
              <a:r>
                <a:rPr lang="tr-TR" altLang="tr-TR" sz="1400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(UBMK 2023)</a:t>
              </a:r>
            </a:p>
            <a:p>
              <a:pPr algn="ctr"/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tr-TR" sz="1400" b="1" dirty="0">
                  <a:solidFill>
                    <a:srgbClr val="0070C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37. BİLGİSAYAR MÜHENDİSLİĞİ BÖLÜM BAŞKANLARI KURULU TOPLANTISI</a:t>
              </a:r>
            </a:p>
          </p:txBody>
        </p:sp>
        <p:pic>
          <p:nvPicPr>
            <p:cNvPr id="6" name="Resim 1">
              <a:extLst>
                <a:ext uri="{FF2B5EF4-FFF2-40B4-BE49-F238E27FC236}">
                  <a16:creationId xmlns:a16="http://schemas.microsoft.com/office/drawing/2014/main" id="{1B914BC2-67E0-D9A5-E102-1B0ADF138F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118413"/>
              <a:ext cx="2490692" cy="753482"/>
            </a:xfrm>
            <a:prstGeom prst="rect">
              <a:avLst/>
            </a:prstGeom>
            <a:solidFill>
              <a:srgbClr val="00B0F0"/>
            </a:solidFill>
          </p:spPr>
        </p:pic>
        <p:pic>
          <p:nvPicPr>
            <p:cNvPr id="14" name="Image12">
              <a:extLst>
                <a:ext uri="{FF2B5EF4-FFF2-40B4-BE49-F238E27FC236}">
                  <a16:creationId xmlns:a16="http://schemas.microsoft.com/office/drawing/2014/main" id="{FBA17CFE-F7B9-046C-4FDA-882A336709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82714" y="6118413"/>
              <a:ext cx="2009286" cy="753482"/>
            </a:xfrm>
            <a:prstGeom prst="rect">
              <a:avLst/>
            </a:prstGeom>
            <a:solidFill>
              <a:srgbClr val="FFC000"/>
            </a:solidFill>
          </p:spPr>
        </p:pic>
        <p:cxnSp>
          <p:nvCxnSpPr>
            <p:cNvPr id="15" name="Düz Bağlayıcı 7">
              <a:extLst>
                <a:ext uri="{FF2B5EF4-FFF2-40B4-BE49-F238E27FC236}">
                  <a16:creationId xmlns:a16="http://schemas.microsoft.com/office/drawing/2014/main" id="{ED56C42E-4B58-4B5F-F777-8A0AAE6F90B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0" y="6076279"/>
              <a:ext cx="12192000" cy="13447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FE6A498B-5442-F14A-7ABB-9A1F96766F3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124123"/>
              <a:ext cx="2490692" cy="7392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74418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Results and Discussion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The results should answer the question </a:t>
            </a:r>
            <a:r>
              <a:rPr lang="en-US" b="1" dirty="0"/>
              <a:t>What are the results, recommendations or main findings acquired from the research? </a:t>
            </a:r>
            <a:r>
              <a:rPr lang="en-US" b="0" dirty="0"/>
              <a:t>And discussion</a:t>
            </a:r>
            <a:r>
              <a:rPr lang="en-US" b="1" dirty="0"/>
              <a:t> What do these results mean for scientific community and practitioners?</a:t>
            </a:r>
          </a:p>
          <a:p>
            <a:r>
              <a:rPr lang="en-US" b="0" dirty="0"/>
              <a:t>If you</a:t>
            </a:r>
            <a:r>
              <a:rPr lang="en-US" b="0" baseline="0" dirty="0"/>
              <a:t> are presenting an ongoing research, please discuss in detail your hypotheses and your expected results.</a:t>
            </a:r>
            <a:endParaRPr lang="en-US" b="0" dirty="0"/>
          </a:p>
          <a:p>
            <a:pPr marL="0" indent="0">
              <a:buNone/>
            </a:pPr>
            <a:endParaRPr lang="tr-TR" dirty="0"/>
          </a:p>
        </p:txBody>
      </p:sp>
      <p:cxnSp>
        <p:nvCxnSpPr>
          <p:cNvPr id="7" name="Düz Bağlayıcı 6">
            <a:extLst>
              <a:ext uri="{FF2B5EF4-FFF2-40B4-BE49-F238E27FC236}">
                <a16:creationId xmlns:a16="http://schemas.microsoft.com/office/drawing/2014/main" id="{7F4CA61F-6372-374F-B519-BAACC7EA84D2}"/>
              </a:ext>
            </a:extLst>
          </p:cNvPr>
          <p:cNvCxnSpPr>
            <a:cxnSpLocks/>
          </p:cNvCxnSpPr>
          <p:nvPr/>
        </p:nvCxnSpPr>
        <p:spPr>
          <a:xfrm flipV="1">
            <a:off x="0" y="6076279"/>
            <a:ext cx="12192000" cy="13447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52A36BC1-3792-B819-CDA1-0A857628A254}"/>
              </a:ext>
            </a:extLst>
          </p:cNvPr>
          <p:cNvGrpSpPr/>
          <p:nvPr/>
        </p:nvGrpSpPr>
        <p:grpSpPr>
          <a:xfrm>
            <a:off x="0" y="6076279"/>
            <a:ext cx="12192001" cy="795616"/>
            <a:chOff x="0" y="6076279"/>
            <a:chExt cx="12192001" cy="795616"/>
          </a:xfrm>
        </p:grpSpPr>
        <p:sp>
          <p:nvSpPr>
            <p:cNvPr id="5" name="Dikdörtgen 3">
              <a:extLst>
                <a:ext uri="{FF2B5EF4-FFF2-40B4-BE49-F238E27FC236}">
                  <a16:creationId xmlns:a16="http://schemas.microsoft.com/office/drawing/2014/main" id="{F8425F1F-6C86-17A8-0559-E9C96E3589A8}"/>
                </a:ext>
              </a:extLst>
            </p:cNvPr>
            <p:cNvSpPr/>
            <p:nvPr/>
          </p:nvSpPr>
          <p:spPr>
            <a:xfrm>
              <a:off x="1" y="6118029"/>
              <a:ext cx="12192000" cy="7386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VIII. INTERNATIONAL CONFERENCE ON COMPUTER SCIENCE AND ENGINEERING</a:t>
              </a:r>
              <a:r>
                <a:rPr lang="tr-TR" altLang="tr-TR" sz="1400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(UBMK 2023)</a:t>
              </a:r>
            </a:p>
            <a:p>
              <a:pPr algn="ctr"/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tr-TR" sz="1400" b="1" dirty="0">
                  <a:solidFill>
                    <a:srgbClr val="0070C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37. BİLGİSAYAR MÜHENDİSLİĞİ BÖLÜM BAŞKANLARI KURULU TOPLANTISI</a:t>
              </a:r>
            </a:p>
          </p:txBody>
        </p:sp>
        <p:pic>
          <p:nvPicPr>
            <p:cNvPr id="6" name="Resim 1">
              <a:extLst>
                <a:ext uri="{FF2B5EF4-FFF2-40B4-BE49-F238E27FC236}">
                  <a16:creationId xmlns:a16="http://schemas.microsoft.com/office/drawing/2014/main" id="{CFCFBC7C-26EC-6890-B399-BF219AF8964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118413"/>
              <a:ext cx="2490692" cy="753482"/>
            </a:xfrm>
            <a:prstGeom prst="rect">
              <a:avLst/>
            </a:prstGeom>
            <a:solidFill>
              <a:srgbClr val="00B0F0"/>
            </a:solidFill>
          </p:spPr>
        </p:pic>
        <p:pic>
          <p:nvPicPr>
            <p:cNvPr id="14" name="Image12">
              <a:extLst>
                <a:ext uri="{FF2B5EF4-FFF2-40B4-BE49-F238E27FC236}">
                  <a16:creationId xmlns:a16="http://schemas.microsoft.com/office/drawing/2014/main" id="{DF01C724-49BC-8860-100E-0DA853B716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82714" y="6118413"/>
              <a:ext cx="2009286" cy="753482"/>
            </a:xfrm>
            <a:prstGeom prst="rect">
              <a:avLst/>
            </a:prstGeom>
            <a:solidFill>
              <a:srgbClr val="FFC000"/>
            </a:solidFill>
          </p:spPr>
        </p:pic>
        <p:cxnSp>
          <p:nvCxnSpPr>
            <p:cNvPr id="15" name="Düz Bağlayıcı 7">
              <a:extLst>
                <a:ext uri="{FF2B5EF4-FFF2-40B4-BE49-F238E27FC236}">
                  <a16:creationId xmlns:a16="http://schemas.microsoft.com/office/drawing/2014/main" id="{0B889BD4-96F5-6DEF-CFDD-081F4940B2A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0" y="6076279"/>
              <a:ext cx="12192000" cy="13447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51F70D1D-5FCB-0BE2-66BB-F423EE5A71B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124123"/>
              <a:ext cx="2490692" cy="7392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34871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Conclusions and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uture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esearch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dirty="0"/>
              <a:t>Summarize and evaluate the whole research. </a:t>
            </a:r>
            <a:r>
              <a:rPr lang="en-US" b="1" dirty="0"/>
              <a:t>Was your original goal met? What are the main findings from your research? </a:t>
            </a:r>
            <a:endParaRPr lang="en-US" dirty="0"/>
          </a:p>
          <a:p>
            <a:r>
              <a:rPr lang="en-US" dirty="0"/>
              <a:t>Suggest changes in the experimental procedure (or design) and/or possibilities for further study.</a:t>
            </a:r>
          </a:p>
          <a:p>
            <a:r>
              <a:rPr lang="en-US" dirty="0"/>
              <a:t>State whether your results support or contradict your hypothesis. </a:t>
            </a:r>
            <a:r>
              <a:rPr lang="en-US" b="1" dirty="0"/>
              <a:t>Were the hypotheses validated: accepted/rejected? Why?</a:t>
            </a:r>
            <a:endParaRPr lang="en-US" dirty="0"/>
          </a:p>
          <a:p>
            <a:r>
              <a:rPr lang="en-US" b="1" dirty="0"/>
              <a:t>What are the future research venues of your proposal?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/>
              <a:t>If you are presenting an ongoing research, please discuss in detail your next steps.</a:t>
            </a:r>
          </a:p>
        </p:txBody>
      </p:sp>
      <p:cxnSp>
        <p:nvCxnSpPr>
          <p:cNvPr id="7" name="Düz Bağlayıcı 6">
            <a:extLst>
              <a:ext uri="{FF2B5EF4-FFF2-40B4-BE49-F238E27FC236}">
                <a16:creationId xmlns:a16="http://schemas.microsoft.com/office/drawing/2014/main" id="{46659C3A-12F6-C540-A437-5A3FFDAE2B4D}"/>
              </a:ext>
            </a:extLst>
          </p:cNvPr>
          <p:cNvCxnSpPr>
            <a:cxnSpLocks/>
          </p:cNvCxnSpPr>
          <p:nvPr/>
        </p:nvCxnSpPr>
        <p:spPr>
          <a:xfrm flipV="1">
            <a:off x="0" y="6076279"/>
            <a:ext cx="12192000" cy="13447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76720FAF-4FA9-EDA8-B925-3FAC95446BF9}"/>
              </a:ext>
            </a:extLst>
          </p:cNvPr>
          <p:cNvGrpSpPr/>
          <p:nvPr/>
        </p:nvGrpSpPr>
        <p:grpSpPr>
          <a:xfrm>
            <a:off x="0" y="6076279"/>
            <a:ext cx="12192001" cy="795616"/>
            <a:chOff x="0" y="6076279"/>
            <a:chExt cx="12192001" cy="795616"/>
          </a:xfrm>
        </p:grpSpPr>
        <p:sp>
          <p:nvSpPr>
            <p:cNvPr id="5" name="Dikdörtgen 3">
              <a:extLst>
                <a:ext uri="{FF2B5EF4-FFF2-40B4-BE49-F238E27FC236}">
                  <a16:creationId xmlns:a16="http://schemas.microsoft.com/office/drawing/2014/main" id="{02A7CBD5-80B5-5EE5-1209-12EB3935193B}"/>
                </a:ext>
              </a:extLst>
            </p:cNvPr>
            <p:cNvSpPr/>
            <p:nvPr/>
          </p:nvSpPr>
          <p:spPr>
            <a:xfrm>
              <a:off x="1" y="6118029"/>
              <a:ext cx="12192000" cy="7386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VIII. INTERNATIONAL CONFERENCE ON COMPUTER SCIENCE AND ENGINEERING</a:t>
              </a:r>
              <a:r>
                <a:rPr lang="tr-TR" altLang="tr-TR" sz="1400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(UBMK 2023)</a:t>
              </a:r>
            </a:p>
            <a:p>
              <a:pPr algn="ctr"/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tr-TR" sz="1400" b="1" dirty="0">
                  <a:solidFill>
                    <a:srgbClr val="0070C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37. BİLGİSAYAR MÜHENDİSLİĞİ BÖLÜM BAŞKANLARI KURULU TOPLANTISI</a:t>
              </a:r>
            </a:p>
          </p:txBody>
        </p:sp>
        <p:pic>
          <p:nvPicPr>
            <p:cNvPr id="6" name="Resim 1">
              <a:extLst>
                <a:ext uri="{FF2B5EF4-FFF2-40B4-BE49-F238E27FC236}">
                  <a16:creationId xmlns:a16="http://schemas.microsoft.com/office/drawing/2014/main" id="{CB68F92A-FE78-8348-8D87-DB69D79A5A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118413"/>
              <a:ext cx="2490692" cy="753482"/>
            </a:xfrm>
            <a:prstGeom prst="rect">
              <a:avLst/>
            </a:prstGeom>
            <a:solidFill>
              <a:srgbClr val="00B0F0"/>
            </a:solidFill>
          </p:spPr>
        </p:pic>
        <p:pic>
          <p:nvPicPr>
            <p:cNvPr id="14" name="Image12">
              <a:extLst>
                <a:ext uri="{FF2B5EF4-FFF2-40B4-BE49-F238E27FC236}">
                  <a16:creationId xmlns:a16="http://schemas.microsoft.com/office/drawing/2014/main" id="{6E0FAC4B-766A-37B5-085E-0FA35922843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82714" y="6118413"/>
              <a:ext cx="2009286" cy="753482"/>
            </a:xfrm>
            <a:prstGeom prst="rect">
              <a:avLst/>
            </a:prstGeom>
            <a:solidFill>
              <a:srgbClr val="FFC000"/>
            </a:solidFill>
          </p:spPr>
        </p:pic>
        <p:cxnSp>
          <p:nvCxnSpPr>
            <p:cNvPr id="15" name="Düz Bağlayıcı 7">
              <a:extLst>
                <a:ext uri="{FF2B5EF4-FFF2-40B4-BE49-F238E27FC236}">
                  <a16:creationId xmlns:a16="http://schemas.microsoft.com/office/drawing/2014/main" id="{3CA07F9C-107B-5D5A-1C5A-400A5074D2E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0" y="6076279"/>
              <a:ext cx="12192000" cy="13447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AD6B1262-2FC3-A7D4-18E8-9EB932E0EF9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124123"/>
              <a:ext cx="2490692" cy="7392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10636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Alphabetical list based on years of authors and works cited in the article. The bibliography must meet APA standards</a:t>
            </a:r>
            <a:r>
              <a:rPr lang="tr-TR" dirty="0"/>
              <a:t>. </a:t>
            </a:r>
          </a:p>
          <a:p>
            <a:r>
              <a:rPr lang="tr-TR" dirty="0" err="1"/>
              <a:t>References</a:t>
            </a:r>
            <a:r>
              <a:rPr lang="tr-TR" dirty="0"/>
              <a:t> can be </a:t>
            </a:r>
            <a:r>
              <a:rPr lang="tr-TR" dirty="0" err="1"/>
              <a:t>given</a:t>
            </a:r>
            <a:r>
              <a:rPr lang="tr-TR" dirty="0"/>
              <a:t> at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bottom</a:t>
            </a:r>
            <a:r>
              <a:rPr lang="tr-TR" dirty="0"/>
              <a:t> of </a:t>
            </a:r>
            <a:r>
              <a:rPr lang="tr-TR" dirty="0" err="1"/>
              <a:t>cited</a:t>
            </a:r>
            <a:r>
              <a:rPr lang="tr-TR" dirty="0"/>
              <a:t> </a:t>
            </a:r>
            <a:r>
              <a:rPr lang="tr-TR" dirty="0" err="1"/>
              <a:t>pages</a:t>
            </a:r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cxnSp>
        <p:nvCxnSpPr>
          <p:cNvPr id="7" name="Düz Bağlayıcı 6">
            <a:extLst>
              <a:ext uri="{FF2B5EF4-FFF2-40B4-BE49-F238E27FC236}">
                <a16:creationId xmlns:a16="http://schemas.microsoft.com/office/drawing/2014/main" id="{84F41AD6-DEC5-9B4D-B3B6-7010372DB41E}"/>
              </a:ext>
            </a:extLst>
          </p:cNvPr>
          <p:cNvCxnSpPr>
            <a:cxnSpLocks/>
          </p:cNvCxnSpPr>
          <p:nvPr/>
        </p:nvCxnSpPr>
        <p:spPr>
          <a:xfrm flipV="1">
            <a:off x="0" y="6076279"/>
            <a:ext cx="12192000" cy="13447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BC31317B-0AF3-907E-758A-E99C306C251A}"/>
              </a:ext>
            </a:extLst>
          </p:cNvPr>
          <p:cNvGrpSpPr/>
          <p:nvPr/>
        </p:nvGrpSpPr>
        <p:grpSpPr>
          <a:xfrm>
            <a:off x="0" y="6076279"/>
            <a:ext cx="12192001" cy="795616"/>
            <a:chOff x="0" y="6076279"/>
            <a:chExt cx="12192001" cy="795616"/>
          </a:xfrm>
        </p:grpSpPr>
        <p:sp>
          <p:nvSpPr>
            <p:cNvPr id="5" name="Dikdörtgen 3">
              <a:extLst>
                <a:ext uri="{FF2B5EF4-FFF2-40B4-BE49-F238E27FC236}">
                  <a16:creationId xmlns:a16="http://schemas.microsoft.com/office/drawing/2014/main" id="{CB3C0E9B-2E3B-977D-1D10-2501CD898516}"/>
                </a:ext>
              </a:extLst>
            </p:cNvPr>
            <p:cNvSpPr/>
            <p:nvPr/>
          </p:nvSpPr>
          <p:spPr>
            <a:xfrm>
              <a:off x="1" y="6118029"/>
              <a:ext cx="12192000" cy="7386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VIII. INTERNATIONAL CONFERENCE ON COMPUTER SCIENCE AND ENGINEERING</a:t>
              </a:r>
              <a:r>
                <a:rPr lang="tr-TR" altLang="tr-TR" sz="1400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(UBMK 2023)</a:t>
              </a:r>
            </a:p>
            <a:p>
              <a:pPr algn="ctr"/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tr-TR" sz="1400" b="1" dirty="0">
                  <a:solidFill>
                    <a:srgbClr val="0070C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37. BİLGİSAYAR MÜHENDİSLİĞİ BÖLÜM BAŞKANLARI KURULU TOPLANTISI</a:t>
              </a:r>
            </a:p>
          </p:txBody>
        </p:sp>
        <p:pic>
          <p:nvPicPr>
            <p:cNvPr id="6" name="Resim 1">
              <a:extLst>
                <a:ext uri="{FF2B5EF4-FFF2-40B4-BE49-F238E27FC236}">
                  <a16:creationId xmlns:a16="http://schemas.microsoft.com/office/drawing/2014/main" id="{835D7739-A06C-81C7-159A-0B6A80198B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118413"/>
              <a:ext cx="2490692" cy="753482"/>
            </a:xfrm>
            <a:prstGeom prst="rect">
              <a:avLst/>
            </a:prstGeom>
            <a:solidFill>
              <a:srgbClr val="00B0F0"/>
            </a:solidFill>
          </p:spPr>
        </p:pic>
        <p:pic>
          <p:nvPicPr>
            <p:cNvPr id="14" name="Image12">
              <a:extLst>
                <a:ext uri="{FF2B5EF4-FFF2-40B4-BE49-F238E27FC236}">
                  <a16:creationId xmlns:a16="http://schemas.microsoft.com/office/drawing/2014/main" id="{5CC2AD29-1C80-5BCC-472A-B5EFB1D510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82714" y="6118413"/>
              <a:ext cx="2009286" cy="753482"/>
            </a:xfrm>
            <a:prstGeom prst="rect">
              <a:avLst/>
            </a:prstGeom>
            <a:solidFill>
              <a:srgbClr val="FFC000"/>
            </a:solidFill>
          </p:spPr>
        </p:pic>
        <p:cxnSp>
          <p:nvCxnSpPr>
            <p:cNvPr id="15" name="Düz Bağlayıcı 7">
              <a:extLst>
                <a:ext uri="{FF2B5EF4-FFF2-40B4-BE49-F238E27FC236}">
                  <a16:creationId xmlns:a16="http://schemas.microsoft.com/office/drawing/2014/main" id="{0AA5D2F8-183F-6E00-0E37-0168F00AA46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0" y="6076279"/>
              <a:ext cx="12192000" cy="13447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262EFAF5-D5EE-118B-57E8-D2F8F9EDC82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124123"/>
              <a:ext cx="2490692" cy="7392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4164815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</TotalTime>
  <Words>737</Words>
  <Application>Microsoft Office PowerPoint</Application>
  <PresentationFormat>Geniş ekran</PresentationFormat>
  <Paragraphs>70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Custom Design</vt:lpstr>
      <vt:lpstr>Instructions</vt:lpstr>
      <vt:lpstr>UBMK’23</vt:lpstr>
      <vt:lpstr>Introduction</vt:lpstr>
      <vt:lpstr>Methodology</vt:lpstr>
      <vt:lpstr>Models, Formulations and Techniques</vt:lpstr>
      <vt:lpstr>Experimental setting</vt:lpstr>
      <vt:lpstr>Results and Discussion</vt:lpstr>
      <vt:lpstr>Conclusions and Future Research</vt:lpstr>
      <vt:lpstr>References</vt:lpstr>
      <vt:lpstr>Appendices (If you need)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subject/>
  <dc:creator>ŞEREF SAĞIROĞLU</dc:creator>
  <cp:keywords/>
  <dc:description/>
  <cp:lastModifiedBy>Eşref ADALI</cp:lastModifiedBy>
  <cp:revision>51</cp:revision>
  <dcterms:created xsi:type="dcterms:W3CDTF">2018-08-12T18:31:45Z</dcterms:created>
  <dcterms:modified xsi:type="dcterms:W3CDTF">2023-08-18T09:30:10Z</dcterms:modified>
  <cp:category/>
</cp:coreProperties>
</file>